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3"/>
  </p:notesMasterIdLst>
  <p:handoutMasterIdLst>
    <p:handoutMasterId r:id="rId14"/>
  </p:handoutMasterIdLst>
  <p:sldIdLst>
    <p:sldId id="257" r:id="rId2"/>
    <p:sldId id="261" r:id="rId3"/>
    <p:sldId id="262" r:id="rId4"/>
    <p:sldId id="264" r:id="rId5"/>
    <p:sldId id="266" r:id="rId6"/>
    <p:sldId id="274" r:id="rId7"/>
    <p:sldId id="267" r:id="rId8"/>
    <p:sldId id="271" r:id="rId9"/>
    <p:sldId id="268" r:id="rId10"/>
    <p:sldId id="272" r:id="rId11"/>
    <p:sldId id="273" r:id="rId12"/>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490337"/>
    <a:srgbClr val="344529"/>
    <a:srgbClr val="2B3922"/>
    <a:srgbClr val="2E3722"/>
    <a:srgbClr val="FCF7F1"/>
    <a:srgbClr val="B8D233"/>
    <a:srgbClr val="5CC6D6"/>
    <a:srgbClr val="F8D22F"/>
    <a:srgbClr val="F03F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591FF6-19E4-4607-ABE9-EE23A011D2A6}" v="125" dt="2026-02-16T09:14:20.9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autoAdjust="0"/>
  </p:normalViewPr>
  <p:slideViewPr>
    <p:cSldViewPr snapToGrid="0">
      <p:cViewPr varScale="1">
        <p:scale>
          <a:sx n="113" d="100"/>
          <a:sy n="113" d="100"/>
        </p:scale>
        <p:origin x="510"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rtlCol="0"/>
        <a:lstStyle/>
        <a:p>
          <a:pPr rtl="0"/>
          <a:endParaRPr lang="en-US"/>
        </a:p>
      </dgm:t>
    </dgm:pt>
    <dgm:pt modelId="{40FC4FFE-8987-4A26-B7F4-8A516F18ADAE}">
      <dgm:prSet/>
      <dgm:spPr/>
      <dgm:t>
        <a:bodyPr rtlCol="0"/>
        <a:lstStyle/>
        <a:p>
          <a:pPr rtl="0">
            <a:lnSpc>
              <a:spcPct val="100000"/>
            </a:lnSpc>
            <a:defRPr cap="all"/>
          </a:pPr>
          <a:r>
            <a:rPr lang="en-GB" dirty="0"/>
            <a:t>General</a:t>
          </a:r>
          <a:r>
            <a:rPr lang="en-GB" baseline="0" dirty="0"/>
            <a:t> Information</a:t>
          </a:r>
          <a:endParaRPr lang="en-gb" dirty="0"/>
        </a:p>
      </dgm:t>
    </dgm:pt>
    <dgm:pt modelId="{CAD7EF86-FB23-41F6-BF42-040B36DEFDB1}" type="parTrans" cxnId="{C7AD8469-3C68-4AF9-AB82-79B0043AA120}">
      <dgm:prSet/>
      <dgm:spPr/>
      <dgm:t>
        <a:bodyPr rtlCol="0"/>
        <a:lstStyle/>
        <a:p>
          <a:pPr rtl="0"/>
          <a:endParaRPr lang="en-US"/>
        </a:p>
      </dgm:t>
    </dgm:pt>
    <dgm:pt modelId="{5B62599A-5C9B-48E7-896E-EA782AC60C8B}" type="sibTrans" cxnId="{C7AD8469-3C68-4AF9-AB82-79B0043AA120}">
      <dgm:prSet/>
      <dgm:spPr/>
      <dgm:t>
        <a:bodyPr rtlCol="0"/>
        <a:lstStyle/>
        <a:p>
          <a:pPr rtl="0"/>
          <a:endParaRPr lang="en-US"/>
        </a:p>
      </dgm:t>
    </dgm:pt>
    <dgm:pt modelId="{49225C73-1633-42F1-AB3B-7CB183E5F8B8}">
      <dgm:prSet/>
      <dgm:spPr/>
      <dgm:t>
        <a:bodyPr rtlCol="0"/>
        <a:lstStyle/>
        <a:p>
          <a:pPr rtl="0">
            <a:lnSpc>
              <a:spcPct val="100000"/>
            </a:lnSpc>
            <a:defRPr cap="all"/>
          </a:pPr>
          <a:r>
            <a:rPr lang="en-GB" dirty="0"/>
            <a:t>PROCEDURE</a:t>
          </a:r>
          <a:endParaRPr lang="en-gb" dirty="0"/>
        </a:p>
      </dgm:t>
    </dgm:pt>
    <dgm:pt modelId="{1A0E2090-1D4F-438A-8766-B6030CE01ADD}" type="parTrans" cxnId="{A9154303-8225-4248-91DC-1B0156A35F07}">
      <dgm:prSet/>
      <dgm:spPr/>
      <dgm:t>
        <a:bodyPr rtlCol="0"/>
        <a:lstStyle/>
        <a:p>
          <a:pPr rtl="0"/>
          <a:endParaRPr lang="en-US"/>
        </a:p>
      </dgm:t>
    </dgm:pt>
    <dgm:pt modelId="{9646853A-8964-4519-A5B1-0B7D18B2983D}" type="sibTrans" cxnId="{A9154303-8225-4248-91DC-1B0156A35F07}">
      <dgm:prSet/>
      <dgm:spPr/>
      <dgm:t>
        <a:bodyPr rtlCol="0"/>
        <a:lstStyle/>
        <a:p>
          <a:pPr rtl="0"/>
          <a:endParaRPr lang="en-US"/>
        </a:p>
      </dgm:t>
    </dgm:pt>
    <dgm:pt modelId="{1C383F32-22E8-4F62-A3E0-BDC3D5F48992}">
      <dgm:prSet/>
      <dgm:spPr/>
      <dgm:t>
        <a:bodyPr rtlCol="0"/>
        <a:lstStyle/>
        <a:p>
          <a:pPr rtl="0">
            <a:lnSpc>
              <a:spcPct val="100000"/>
            </a:lnSpc>
            <a:defRPr cap="all"/>
          </a:pPr>
          <a:r>
            <a:rPr lang="en-GB" dirty="0"/>
            <a:t>what’s</a:t>
          </a:r>
          <a:r>
            <a:rPr lang="en-GB" baseline="0" dirty="0"/>
            <a:t> NEXT</a:t>
          </a:r>
          <a:endParaRPr lang="en-gb" dirty="0"/>
        </a:p>
      </dgm:t>
    </dgm:pt>
    <dgm:pt modelId="{A7920A2F-3244-4159-AF04-6A1D38B7B317}" type="parTrans" cxnId="{C4CCE57E-E871-46D6-BAD5-880252C95D22}">
      <dgm:prSet/>
      <dgm:spPr/>
      <dgm:t>
        <a:bodyPr rtlCol="0"/>
        <a:lstStyle/>
        <a:p>
          <a:pPr rtl="0"/>
          <a:endParaRPr lang="en-US"/>
        </a:p>
      </dgm:t>
    </dgm:pt>
    <dgm:pt modelId="{8500F72A-2C6D-4FDF-9C1D-CA691380EB0B}" type="sibTrans" cxnId="{C4CCE57E-E871-46D6-BAD5-880252C95D22}">
      <dgm:prSet/>
      <dgm:spPr/>
      <dgm:t>
        <a:bodyPr rtlCol="0"/>
        <a:lstStyle/>
        <a:p>
          <a:pPr rtl="0"/>
          <a:endParaRPr lang="en-US"/>
        </a:p>
      </dgm:t>
    </dgm:pt>
    <dgm:pt modelId="{50B3CE7C-E10B-4E23-BD93-03664997C932}" type="pres">
      <dgm:prSet presAssocID="{01A66772-F185-4D58-B8BB-E9370D7A7A2B}" presName="root" presStyleCnt="0">
        <dgm:presLayoutVars>
          <dgm:dir/>
          <dgm:resizeHandles val="exact"/>
        </dgm:presLayoutVars>
      </dgm:prSet>
      <dgm:spPr/>
    </dgm:pt>
    <dgm:pt modelId="{DE9CE479-E4AE-4283-AEF1-10C1535B4324}" type="pres">
      <dgm:prSet presAssocID="{40FC4FFE-8987-4A26-B7F4-8A516F18ADAE}" presName="compNode" presStyleCnt="0"/>
      <dgm:spPr/>
    </dgm:pt>
    <dgm:pt modelId="{B59FCF02-CAD2-4D6F-9542-AD86711168CA}" type="pres">
      <dgm:prSet presAssocID="{40FC4FFE-8987-4A26-B7F4-8A516F18ADAE}" presName="iconBgRect" presStyleLbl="bgShp" presStyleIdx="0" presStyleCnt="3"/>
      <dgm:spPr/>
    </dgm:pt>
    <dgm:pt modelId="{7C175B98-93F4-4D7C-BB95-1514AB879CD5}" type="pres">
      <dgm:prSet presAssocID="{40FC4FFE-8987-4A26-B7F4-8A516F18ADAE}" presName="iconRect" presStyleLbl="node1" presStyleIdx="0" presStyleCnt="3"/>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r graph with downward trend"/>
        </a:ext>
      </dgm:extLst>
    </dgm:pt>
    <dgm:pt modelId="{677A3090-5F01-43FD-9FA6-C0420AD80FD6}" type="pres">
      <dgm:prSet presAssocID="{40FC4FFE-8987-4A26-B7F4-8A516F18ADAE}" presName="spaceRect" presStyleCnt="0"/>
      <dgm:spPr/>
    </dgm:pt>
    <dgm:pt modelId="{127117FB-F8A7-4A20-A8A7-EC686DDC76D0}" type="pres">
      <dgm:prSet presAssocID="{40FC4FFE-8987-4A26-B7F4-8A516F18ADAE}" presName="textRect" presStyleLbl="revTx" presStyleIdx="0" presStyleCnt="3">
        <dgm:presLayoutVars>
          <dgm:chMax val="1"/>
          <dgm:chPref val="1"/>
        </dgm:presLayoutVars>
      </dgm:prSet>
      <dgm:spPr/>
    </dgm:pt>
    <dgm:pt modelId="{FD1EED9C-83D3-41AD-A09B-D3B36354168F}" type="pres">
      <dgm:prSet presAssocID="{5B62599A-5C9B-48E7-896E-EA782AC60C8B}" presName="sibTrans" presStyleCnt="0"/>
      <dgm:spPr/>
    </dgm:pt>
    <dgm:pt modelId="{C998AB0A-577D-44AA-A068-F634DDE7BD47}" type="pres">
      <dgm:prSet presAssocID="{49225C73-1633-42F1-AB3B-7CB183E5F8B8}" presName="compNode" presStyleCnt="0"/>
      <dgm:spPr/>
    </dgm:pt>
    <dgm:pt modelId="{BCD8CDD9-0C56-4401-ADB1-8B48DAB2C96F}" type="pres">
      <dgm:prSet presAssocID="{49225C73-1633-42F1-AB3B-7CB183E5F8B8}" presName="iconBgRect" presStyleLbl="bgShp" presStyleIdx="1" presStyleCnt="3"/>
      <dgm:spPr/>
    </dgm:pt>
    <dgm:pt modelId="{DB4CA7C4-FCA1-4127-B20A-2A5C031A3CF4}"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resentation with bar chart"/>
        </a:ext>
      </dgm:extLst>
    </dgm:pt>
    <dgm:pt modelId="{9B0C8FBF-0BDD-48A5-967E-F3FE71659F6A}" type="pres">
      <dgm:prSet presAssocID="{49225C73-1633-42F1-AB3B-7CB183E5F8B8}" presName="spaceRect" presStyleCnt="0"/>
      <dgm:spPr/>
    </dgm:pt>
    <dgm:pt modelId="{7E6FE37A-5DB0-4899-9FCB-0CE39BC185F8}" type="pres">
      <dgm:prSet presAssocID="{49225C73-1633-42F1-AB3B-7CB183E5F8B8}" presName="textRect" presStyleLbl="revTx" presStyleIdx="1" presStyleCnt="3">
        <dgm:presLayoutVars>
          <dgm:chMax val="1"/>
          <dgm:chPref val="1"/>
        </dgm:presLayoutVars>
      </dgm:prSet>
      <dgm:spPr/>
    </dgm:pt>
    <dgm:pt modelId="{5A266296-0042-402F-92EF-D59AB148E92E}" type="pres">
      <dgm:prSet presAssocID="{9646853A-8964-4519-A5B1-0B7D18B2983D}" presName="sibTrans" presStyleCnt="0"/>
      <dgm:spPr/>
    </dgm:pt>
    <dgm:pt modelId="{ECFA770B-DE2C-4683-A038-58D0FE44BC27}" type="pres">
      <dgm:prSet presAssocID="{1C383F32-22E8-4F62-A3E0-BDC3D5F48992}" presName="compNode" presStyleCnt="0"/>
      <dgm:spPr/>
    </dgm:pt>
    <dgm:pt modelId="{FF93E135-77D6-48A0-8871-9BC93D705D06}" type="pres">
      <dgm:prSet presAssocID="{1C383F32-22E8-4F62-A3E0-BDC3D5F48992}" presName="iconBgRect" presStyleLbl="bgShp" presStyleIdx="2" presStyleCnt="3"/>
      <dgm:spPr/>
    </dgm:pt>
    <dgm:pt modelId="{39509775-983E-4110-B989-EE2CD6514BE0}"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topwatch"/>
        </a:ext>
      </dgm:extLst>
    </dgm:pt>
    <dgm:pt modelId="{493B43B2-705C-4AE5-8A77-D8DEEDA1B5CF}" type="pres">
      <dgm:prSet presAssocID="{1C383F32-22E8-4F62-A3E0-BDC3D5F48992}" presName="spaceRect" presStyleCnt="0"/>
      <dgm:spPr/>
    </dgm:pt>
    <dgm:pt modelId="{1AEDC777-00B3-41D7-9AE1-23D741E941C3}"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7A710F69-5154-4855-ACF5-BC7C1BF85A80}" type="presOf" srcId="{49225C73-1633-42F1-AB3B-7CB183E5F8B8}" destId="{7E6FE37A-5DB0-4899-9FCB-0CE39BC185F8}" srcOrd="0" destOrd="0" presId="urn:microsoft.com/office/officeart/2018/5/layout/IconCircleLabelList"/>
    <dgm:cxn modelId="{C7AD8469-3C68-4AF9-AB82-79B0043AA120}" srcId="{01A66772-F185-4D58-B8BB-E9370D7A7A2B}" destId="{40FC4FFE-8987-4A26-B7F4-8A516F18ADAE}" srcOrd="0" destOrd="0" parTransId="{CAD7EF86-FB23-41F6-BF42-040B36DEFDB1}" sibTransId="{5B62599A-5C9B-48E7-896E-EA782AC60C8B}"/>
    <dgm:cxn modelId="{676D3A6A-6EA7-4483-BB12-0BD4A7D7AF9D}" type="presOf" srcId="{01A66772-F185-4D58-B8BB-E9370D7A7A2B}" destId="{50B3CE7C-E10B-4E23-BD93-03664997C932}" srcOrd="0" destOrd="0" presId="urn:microsoft.com/office/officeart/2018/5/layout/IconCircleLabelList"/>
    <dgm:cxn modelId="{1496FC70-DB8B-48D4-98DE-DD2856E389EE}" type="presOf" srcId="{1C383F32-22E8-4F62-A3E0-BDC3D5F48992}" destId="{1AEDC777-00B3-41D7-9AE1-23D741E941C3}" srcOrd="0" destOrd="0" presId="urn:microsoft.com/office/officeart/2018/5/layout/IconCircleLabelList"/>
    <dgm:cxn modelId="{C4CCE57E-E871-46D6-BAD5-880252C95D22}" srcId="{01A66772-F185-4D58-B8BB-E9370D7A7A2B}" destId="{1C383F32-22E8-4F62-A3E0-BDC3D5F48992}" srcOrd="2" destOrd="0" parTransId="{A7920A2F-3244-4159-AF04-6A1D38B7B317}" sibTransId="{8500F72A-2C6D-4FDF-9C1D-CA691380EB0B}"/>
    <dgm:cxn modelId="{355227E3-55E0-4343-BC8D-FC0EB1694F48}" type="presOf" srcId="{40FC4FFE-8987-4A26-B7F4-8A516F18ADAE}" destId="{127117FB-F8A7-4A20-A8A7-EC686DDC76D0}" srcOrd="0" destOrd="0" presId="urn:microsoft.com/office/officeart/2018/5/layout/IconCircleLabelList"/>
    <dgm:cxn modelId="{555498CB-3ED1-404E-A25F-EB243EFC5FB1}" type="presParOf" srcId="{50B3CE7C-E10B-4E23-BD93-03664997C932}" destId="{DE9CE479-E4AE-4283-AEF1-10C1535B4324}" srcOrd="0" destOrd="0" presId="urn:microsoft.com/office/officeart/2018/5/layout/IconCircleLabelList"/>
    <dgm:cxn modelId="{11F12D49-CD08-4D50-BD13-3ECBC3A476A4}" type="presParOf" srcId="{DE9CE479-E4AE-4283-AEF1-10C1535B4324}" destId="{B59FCF02-CAD2-4D6F-9542-AD86711168CA}" srcOrd="0" destOrd="0" presId="urn:microsoft.com/office/officeart/2018/5/layout/IconCircleLabelList"/>
    <dgm:cxn modelId="{F443A659-540B-487B-97F9-49219CF60D6B}" type="presParOf" srcId="{DE9CE479-E4AE-4283-AEF1-10C1535B4324}" destId="{7C175B98-93F4-4D7C-BB95-1514AB879CD5}" srcOrd="1" destOrd="0" presId="urn:microsoft.com/office/officeart/2018/5/layout/IconCircleLabelList"/>
    <dgm:cxn modelId="{A503D7AB-7D64-4163-93B5-1CEEDAE81823}" type="presParOf" srcId="{DE9CE479-E4AE-4283-AEF1-10C1535B4324}" destId="{677A3090-5F01-43FD-9FA6-C0420AD80FD6}" srcOrd="2" destOrd="0" presId="urn:microsoft.com/office/officeart/2018/5/layout/IconCircleLabelList"/>
    <dgm:cxn modelId="{780188ED-7DCE-45BB-B6AF-91BE48969612}" type="presParOf" srcId="{DE9CE479-E4AE-4283-AEF1-10C1535B4324}" destId="{127117FB-F8A7-4A20-A8A7-EC686DDC76D0}" srcOrd="3" destOrd="0" presId="urn:microsoft.com/office/officeart/2018/5/layout/IconCircleLabelList"/>
    <dgm:cxn modelId="{155719F8-A89B-4E96-BC49-C48BC717F480}" type="presParOf" srcId="{50B3CE7C-E10B-4E23-BD93-03664997C932}" destId="{FD1EED9C-83D3-41AD-A09B-D3B36354168F}" srcOrd="1" destOrd="0" presId="urn:microsoft.com/office/officeart/2018/5/layout/IconCircleLabelList"/>
    <dgm:cxn modelId="{2772E199-56B0-4310-A55E-67D00CA3E59E}" type="presParOf" srcId="{50B3CE7C-E10B-4E23-BD93-03664997C932}" destId="{C998AB0A-577D-44AA-A068-F634DDE7BD47}" srcOrd="2" destOrd="0" presId="urn:microsoft.com/office/officeart/2018/5/layout/IconCircleLabelList"/>
    <dgm:cxn modelId="{4E351D18-D97F-4B92-A608-2E9600B91C28}" type="presParOf" srcId="{C998AB0A-577D-44AA-A068-F634DDE7BD47}" destId="{BCD8CDD9-0C56-4401-ADB1-8B48DAB2C96F}" srcOrd="0" destOrd="0" presId="urn:microsoft.com/office/officeart/2018/5/layout/IconCircleLabelList"/>
    <dgm:cxn modelId="{B3DC724C-4569-4E9D-BD5A-49E4CD991FD0}" type="presParOf" srcId="{C998AB0A-577D-44AA-A068-F634DDE7BD47}" destId="{DB4CA7C4-FCA1-4127-B20A-2A5C031A3CF4}" srcOrd="1" destOrd="0" presId="urn:microsoft.com/office/officeart/2018/5/layout/IconCircleLabelList"/>
    <dgm:cxn modelId="{AD1AB552-CCE0-4911-BB9E-5D4A60B21F4F}" type="presParOf" srcId="{C998AB0A-577D-44AA-A068-F634DDE7BD47}" destId="{9B0C8FBF-0BDD-48A5-967E-F3FE71659F6A}" srcOrd="2" destOrd="0" presId="urn:microsoft.com/office/officeart/2018/5/layout/IconCircleLabelList"/>
    <dgm:cxn modelId="{8558F796-2D01-40FE-A21A-7530EEBC3BC3}" type="presParOf" srcId="{C998AB0A-577D-44AA-A068-F634DDE7BD47}" destId="{7E6FE37A-5DB0-4899-9FCB-0CE39BC185F8}" srcOrd="3" destOrd="0" presId="urn:microsoft.com/office/officeart/2018/5/layout/IconCircleLabelList"/>
    <dgm:cxn modelId="{1532E2BE-82E9-40A4-A6F7-40B60FC879AE}" type="presParOf" srcId="{50B3CE7C-E10B-4E23-BD93-03664997C932}" destId="{5A266296-0042-402F-92EF-D59AB148E92E}" srcOrd="3" destOrd="0" presId="urn:microsoft.com/office/officeart/2018/5/layout/IconCircleLabelList"/>
    <dgm:cxn modelId="{3A7F4DB9-1469-4F58-B633-24B7EEE084D1}" type="presParOf" srcId="{50B3CE7C-E10B-4E23-BD93-03664997C932}" destId="{ECFA770B-DE2C-4683-A038-58D0FE44BC27}" srcOrd="4" destOrd="0" presId="urn:microsoft.com/office/officeart/2018/5/layout/IconCircleLabelList"/>
    <dgm:cxn modelId="{91311827-CDAC-4BA8-B4A3-117AFD1CEE2D}" type="presParOf" srcId="{ECFA770B-DE2C-4683-A038-58D0FE44BC27}" destId="{FF93E135-77D6-48A0-8871-9BC93D705D06}" srcOrd="0" destOrd="0" presId="urn:microsoft.com/office/officeart/2018/5/layout/IconCircleLabelList"/>
    <dgm:cxn modelId="{83B7CA40-11B7-4507-8422-A40F02D469B2}" type="presParOf" srcId="{ECFA770B-DE2C-4683-A038-58D0FE44BC27}" destId="{39509775-983E-4110-B989-EE2CD6514BE0}" srcOrd="1" destOrd="0" presId="urn:microsoft.com/office/officeart/2018/5/layout/IconCircleLabelList"/>
    <dgm:cxn modelId="{A44BB251-01EB-4DEF-A28C-6D495183E4DC}" type="presParOf" srcId="{ECFA770B-DE2C-4683-A038-58D0FE44BC27}" destId="{493B43B2-705C-4AE5-8A77-D8DEEDA1B5CF}" srcOrd="2" destOrd="0" presId="urn:microsoft.com/office/officeart/2018/5/layout/IconCircleLabelList"/>
    <dgm:cxn modelId="{1EFA52DF-3C80-4DAA-BED6-AFE2F81796B2}" type="presParOf" srcId="{ECFA770B-DE2C-4683-A038-58D0FE44BC27}" destId="{1AEDC777-00B3-41D7-9AE1-23D741E941C3}"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CF02-CAD2-4D6F-9542-AD86711168CA}">
      <dsp:nvSpPr>
        <dsp:cNvPr id="0" name=""/>
        <dsp:cNvSpPr/>
      </dsp:nvSpPr>
      <dsp:spPr>
        <a:xfrm>
          <a:off x="616949" y="310305"/>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175B98-93F4-4D7C-BB95-1514AB879CD5}">
      <dsp:nvSpPr>
        <dsp:cNvPr id="0" name=""/>
        <dsp:cNvSpPr/>
      </dsp:nvSpPr>
      <dsp:spPr>
        <a:xfrm>
          <a:off x="1004512" y="697868"/>
          <a:ext cx="1043437" cy="1043437"/>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7117FB-F8A7-4A20-A8A7-EC686DDC76D0}">
      <dsp:nvSpPr>
        <dsp:cNvPr id="0" name=""/>
        <dsp:cNvSpPr/>
      </dsp:nvSpPr>
      <dsp:spPr>
        <a:xfrm>
          <a:off x="35606"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022350" rtl="0">
            <a:lnSpc>
              <a:spcPct val="100000"/>
            </a:lnSpc>
            <a:spcBef>
              <a:spcPct val="0"/>
            </a:spcBef>
            <a:spcAft>
              <a:spcPct val="35000"/>
            </a:spcAft>
            <a:buNone/>
            <a:defRPr cap="all"/>
          </a:pPr>
          <a:r>
            <a:rPr lang="en-GB" sz="2300" kern="1200" dirty="0"/>
            <a:t>General</a:t>
          </a:r>
          <a:r>
            <a:rPr lang="en-GB" sz="2300" kern="1200" baseline="0" dirty="0"/>
            <a:t> Information</a:t>
          </a:r>
          <a:endParaRPr lang="en-gb" sz="2300" kern="1200" dirty="0"/>
        </a:p>
      </dsp:txBody>
      <dsp:txXfrm>
        <a:off x="35606" y="2695306"/>
        <a:ext cx="2981250" cy="720000"/>
      </dsp:txXfrm>
    </dsp:sp>
    <dsp:sp modelId="{BCD8CDD9-0C56-4401-ADB1-8B48DAB2C96F}">
      <dsp:nvSpPr>
        <dsp:cNvPr id="0" name=""/>
        <dsp:cNvSpPr/>
      </dsp:nvSpPr>
      <dsp:spPr>
        <a:xfrm>
          <a:off x="4119918" y="310305"/>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4CA7C4-FCA1-4127-B20A-2A5C031A3CF4}">
      <dsp:nvSpPr>
        <dsp:cNvPr id="0" name=""/>
        <dsp:cNvSpPr/>
      </dsp:nvSpPr>
      <dsp:spPr>
        <a:xfrm>
          <a:off x="4507481" y="697868"/>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6FE37A-5DB0-4899-9FCB-0CE39BC185F8}">
      <dsp:nvSpPr>
        <dsp:cNvPr id="0" name=""/>
        <dsp:cNvSpPr/>
      </dsp:nvSpPr>
      <dsp:spPr>
        <a:xfrm>
          <a:off x="3538574"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022350" rtl="0">
            <a:lnSpc>
              <a:spcPct val="100000"/>
            </a:lnSpc>
            <a:spcBef>
              <a:spcPct val="0"/>
            </a:spcBef>
            <a:spcAft>
              <a:spcPct val="35000"/>
            </a:spcAft>
            <a:buNone/>
            <a:defRPr cap="all"/>
          </a:pPr>
          <a:r>
            <a:rPr lang="en-GB" sz="2300" kern="1200" dirty="0"/>
            <a:t>PROCEDURE</a:t>
          </a:r>
          <a:endParaRPr lang="en-gb" sz="2300" kern="1200" dirty="0"/>
        </a:p>
      </dsp:txBody>
      <dsp:txXfrm>
        <a:off x="3538574" y="2695306"/>
        <a:ext cx="2981250" cy="720000"/>
      </dsp:txXfrm>
    </dsp:sp>
    <dsp:sp modelId="{FF93E135-77D6-48A0-8871-9BC93D705D06}">
      <dsp:nvSpPr>
        <dsp:cNvPr id="0" name=""/>
        <dsp:cNvSpPr/>
      </dsp:nvSpPr>
      <dsp:spPr>
        <a:xfrm>
          <a:off x="7622887" y="310305"/>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509775-983E-4110-B989-EE2CD6514BE0}">
      <dsp:nvSpPr>
        <dsp:cNvPr id="0" name=""/>
        <dsp:cNvSpPr/>
      </dsp:nvSpPr>
      <dsp:spPr>
        <a:xfrm>
          <a:off x="8010450" y="697868"/>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EDC777-00B3-41D7-9AE1-23D741E941C3}">
      <dsp:nvSpPr>
        <dsp:cNvPr id="0" name=""/>
        <dsp:cNvSpPr/>
      </dsp:nvSpPr>
      <dsp:spPr>
        <a:xfrm>
          <a:off x="7041543" y="269530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022350" rtl="0">
            <a:lnSpc>
              <a:spcPct val="100000"/>
            </a:lnSpc>
            <a:spcBef>
              <a:spcPct val="0"/>
            </a:spcBef>
            <a:spcAft>
              <a:spcPct val="35000"/>
            </a:spcAft>
            <a:buNone/>
            <a:defRPr cap="all"/>
          </a:pPr>
          <a:r>
            <a:rPr lang="en-GB" sz="2300" kern="1200" dirty="0"/>
            <a:t>what’s</a:t>
          </a:r>
          <a:r>
            <a:rPr lang="en-GB" sz="2300" kern="1200" baseline="0" dirty="0"/>
            <a:t> NEXT</a:t>
          </a:r>
          <a:endParaRPr lang="en-gb" sz="2300" kern="1200" dirty="0"/>
        </a:p>
      </dsp:txBody>
      <dsp:txXfrm>
        <a:off x="7041543" y="2695306"/>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A25F8A19-D262-4A7D-8C9A-61E7F8674AFB}" type="datetime1">
              <a:rPr lang="en-US" smtClean="0"/>
              <a:t>2/26/2026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6ACE3098-FF5F-4EF6-BD06-0D2D5A5CEFE6}" type="datetime1">
              <a:rPr lang="en-US" smtClean="0"/>
              <a:t>2/26/2026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a:t>Click to edit Master text styles</a:t>
            </a:r>
            <a:endParaRPr lang="en-US"/>
          </a:p>
          <a:p>
            <a:pPr lvl="1" rtl="0"/>
            <a:r>
              <a:rPr lang="en-gb"/>
              <a:t>Second level</a:t>
            </a:r>
          </a:p>
          <a:p>
            <a:pPr lvl="2" rtl="0"/>
            <a:r>
              <a:rPr lang="en-gb"/>
              <a:t>Third level</a:t>
            </a:r>
          </a:p>
          <a:p>
            <a:pPr lvl="3" rtl="0"/>
            <a:r>
              <a:rPr lang="en-gb"/>
              <a:t>Fourth level</a:t>
            </a:r>
          </a:p>
          <a:p>
            <a:pPr lvl="4" rtl="0"/>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pPr rtl="0"/>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46909BDF-7DE0-4681-B32C-BD46D2543FEF}" type="datetime1">
              <a:rPr lang="en-US" smtClean="0"/>
              <a:t>2/26/2026</a:t>
            </a:fld>
            <a:endParaRPr lang="en-US" dirty="0"/>
          </a:p>
        </p:txBody>
      </p:sp>
      <p:sp>
        <p:nvSpPr>
          <p:cNvPr id="21" name="Footer Placeholder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Slide Number Placeholder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lang="en-US" dirty="0"/>
          </a:p>
        </p:txBody>
      </p:sp>
      <p:sp>
        <p:nvSpPr>
          <p:cNvPr id="3" name="Vertical Text Placeholder 2"/>
          <p:cNvSpPr>
            <a:spLocks noGrp="1"/>
          </p:cNvSpPr>
          <p:nvPr>
            <p:ph type="body" orient="vert" idx="1"/>
          </p:nvPr>
        </p:nvSpPr>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US" dirty="0"/>
          </a:p>
        </p:txBody>
      </p:sp>
      <p:sp>
        <p:nvSpPr>
          <p:cNvPr id="4" name="Date Placeholder 3"/>
          <p:cNvSpPr>
            <a:spLocks noGrp="1"/>
          </p:cNvSpPr>
          <p:nvPr>
            <p:ph type="dt" sz="half" idx="10"/>
          </p:nvPr>
        </p:nvSpPr>
        <p:spPr/>
        <p:txBody>
          <a:bodyPr rtlCol="0"/>
          <a:lstStyle/>
          <a:p>
            <a:pPr rtl="0"/>
            <a:fld id="{69B09F1D-BFC8-4B7C-A512-9D83984E18D1}" type="datetime1">
              <a:rPr lang="en-US" smtClean="0"/>
              <a:t>2/26/2026</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rtlCol="0"/>
          <a:lstStyle/>
          <a:p>
            <a:pPr rtl="0"/>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US" dirty="0"/>
          </a:p>
        </p:txBody>
      </p:sp>
      <p:sp>
        <p:nvSpPr>
          <p:cNvPr id="4" name="Date Placeholder 3"/>
          <p:cNvSpPr>
            <a:spLocks noGrp="1"/>
          </p:cNvSpPr>
          <p:nvPr>
            <p:ph type="dt" sz="half" idx="10"/>
          </p:nvPr>
        </p:nvSpPr>
        <p:spPr/>
        <p:txBody>
          <a:bodyPr rtlCol="0"/>
          <a:lstStyle/>
          <a:p>
            <a:pPr rtl="0"/>
            <a:fld id="{82450FB1-1B75-45C8-8834-3DD109A87AE6}" type="datetime1">
              <a:rPr lang="en-US" smtClean="0"/>
              <a:t>2/26/2026</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lang="en-US" dirty="0"/>
          </a:p>
        </p:txBody>
      </p:sp>
      <p:sp>
        <p:nvSpPr>
          <p:cNvPr id="3" name="Content Placeholder 2"/>
          <p:cNvSpPr>
            <a:spLocks noGrp="1"/>
          </p:cNvSpPr>
          <p:nvPr>
            <p:ph idx="1"/>
          </p:nvPr>
        </p:nvSpPr>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US" dirty="0"/>
          </a:p>
        </p:txBody>
      </p:sp>
      <p:sp>
        <p:nvSpPr>
          <p:cNvPr id="4" name="Date Placeholder 3"/>
          <p:cNvSpPr>
            <a:spLocks noGrp="1"/>
          </p:cNvSpPr>
          <p:nvPr>
            <p:ph type="dt" sz="half" idx="10"/>
          </p:nvPr>
        </p:nvSpPr>
        <p:spPr/>
        <p:txBody>
          <a:bodyPr rtlCol="0"/>
          <a:lstStyle/>
          <a:p>
            <a:pPr rtl="0"/>
            <a:fld id="{57067823-78D4-4228-ADF2-C455DA47DA83}" type="datetime1">
              <a:rPr lang="en-US" smtClean="0"/>
              <a:t>2/26/2026</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rtlCol="0"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pPr rtl="0"/>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C04991E0-1892-4949-8465-31034490889A}" type="datetime1">
              <a:rPr lang="en-US" smtClean="0"/>
              <a:t>2/26/2026</a:t>
            </a:fld>
            <a:endParaRPr lang="en-US" dirty="0"/>
          </a:p>
        </p:txBody>
      </p:sp>
      <p:sp>
        <p:nvSpPr>
          <p:cNvPr id="5" name="Footer Placeholder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Slide Number Placeholder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rtlCol="0"/>
          <a:lstStyle/>
          <a:p>
            <a:pPr rtl="0"/>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US" dirty="0"/>
          </a:p>
        </p:txBody>
      </p:sp>
      <p:sp>
        <p:nvSpPr>
          <p:cNvPr id="5" name="Date Placeholder 4"/>
          <p:cNvSpPr>
            <a:spLocks noGrp="1"/>
          </p:cNvSpPr>
          <p:nvPr>
            <p:ph type="dt" sz="half" idx="10"/>
          </p:nvPr>
        </p:nvSpPr>
        <p:spPr/>
        <p:txBody>
          <a:bodyPr rtlCol="0"/>
          <a:lstStyle/>
          <a:p>
            <a:pPr rtl="0"/>
            <a:fld id="{7ADD982F-260A-4CEB-B37C-5592A3502970}" type="datetime1">
              <a:rPr lang="en-US" smtClean="0"/>
              <a:t>2/26/2026</a:t>
            </a:fld>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Text Placeholder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7" name="Date Placeholder 6"/>
          <p:cNvSpPr>
            <a:spLocks noGrp="1"/>
          </p:cNvSpPr>
          <p:nvPr>
            <p:ph type="dt" sz="half" idx="10"/>
          </p:nvPr>
        </p:nvSpPr>
        <p:spPr/>
        <p:txBody>
          <a:bodyPr rtlCol="0"/>
          <a:lstStyle/>
          <a:p>
            <a:pPr rtl="0"/>
            <a:fld id="{DD28DCDD-EE16-439D-A2D5-21C1997F466F}" type="datetime1">
              <a:rPr lang="en-US" smtClean="0"/>
              <a:t>2/26/2026</a:t>
            </a:fld>
            <a:endParaRPr lang="en-US"/>
          </a:p>
        </p:txBody>
      </p:sp>
      <p:sp>
        <p:nvSpPr>
          <p:cNvPr id="8" name="Footer Placeholder 7"/>
          <p:cNvSpPr>
            <a:spLocks noGrp="1"/>
          </p:cNvSpPr>
          <p:nvPr>
            <p:ph type="ftr" sz="quarter" idx="11"/>
          </p:nvPr>
        </p:nvSpPr>
        <p:spPr/>
        <p:txBody>
          <a:bodyPr rtlCol="0"/>
          <a:lstStyle/>
          <a:p>
            <a:pPr rtl="0"/>
            <a:endParaRPr lang="en-US"/>
          </a:p>
        </p:txBody>
      </p:sp>
      <p:sp>
        <p:nvSpPr>
          <p:cNvPr id="9" name="Slide Number Placeholder 8"/>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a:t>Click to edit Master title style</a:t>
            </a:r>
            <a:endParaRPr lang="en-US" dirty="0"/>
          </a:p>
        </p:txBody>
      </p:sp>
      <p:sp>
        <p:nvSpPr>
          <p:cNvPr id="3" name="Date Placeholder 2"/>
          <p:cNvSpPr>
            <a:spLocks noGrp="1"/>
          </p:cNvSpPr>
          <p:nvPr>
            <p:ph type="dt" sz="half" idx="10"/>
          </p:nvPr>
        </p:nvSpPr>
        <p:spPr/>
        <p:txBody>
          <a:bodyPr rtlCol="0"/>
          <a:lstStyle/>
          <a:p>
            <a:pPr rtl="0"/>
            <a:fld id="{474A89F3-4FDE-4C83-8FA2-4F768F6BC00F}" type="datetime1">
              <a:rPr lang="en-US" smtClean="0"/>
              <a:t>2/26/2026</a:t>
            </a:fld>
            <a:endParaRPr lang="en-US"/>
          </a:p>
        </p:txBody>
      </p:sp>
      <p:sp>
        <p:nvSpPr>
          <p:cNvPr id="4" name="Footer Placeholder 3"/>
          <p:cNvSpPr>
            <a:spLocks noGrp="1"/>
          </p:cNvSpPr>
          <p:nvPr>
            <p:ph type="ftr" sz="quarter" idx="11"/>
          </p:nvPr>
        </p:nvSpPr>
        <p:spPr/>
        <p:txBody>
          <a:bodyPr rtlCol="0"/>
          <a:lstStyle/>
          <a:p>
            <a:pPr rtl="0"/>
            <a:endParaRPr lang="en-US"/>
          </a:p>
        </p:txBody>
      </p:sp>
      <p:sp>
        <p:nvSpPr>
          <p:cNvPr id="5" name="Slide Number Placeholder 4"/>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B87EFE50-8A6E-43C0-AC31-962172FEC011}" type="datetime1">
              <a:rPr lang="en-US" smtClean="0"/>
              <a:t>2/26/2026</a:t>
            </a:fld>
            <a:endParaRPr lang="en-US"/>
          </a:p>
        </p:txBody>
      </p:sp>
      <p:sp>
        <p:nvSpPr>
          <p:cNvPr id="3" name="Footer Placeholder 2"/>
          <p:cNvSpPr>
            <a:spLocks noGrp="1"/>
          </p:cNvSpPr>
          <p:nvPr>
            <p:ph type="ftr" sz="quarter" idx="11"/>
          </p:nvPr>
        </p:nvSpPr>
        <p:spPr/>
        <p:txBody>
          <a:bodyPr rtlCol="0"/>
          <a:lstStyle/>
          <a:p>
            <a:pPr rtl="0"/>
            <a:endParaRPr lang="en-US"/>
          </a:p>
        </p:txBody>
      </p:sp>
      <p:sp>
        <p:nvSpPr>
          <p:cNvPr id="4" name="Slide Number Placeholder 3"/>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pPr rtl="0"/>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753A9680-0FF5-4D4D-859E-1B1AEB8E306F}" type="datetime1">
              <a:rPr lang="en-US" smtClean="0"/>
              <a:t>2/26/2026</a:t>
            </a:fld>
            <a:endParaRPr lang="en-US"/>
          </a:p>
        </p:txBody>
      </p:sp>
      <p:sp>
        <p:nvSpPr>
          <p:cNvPr id="9" name="Footer Placeholder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Slide Number Placeholder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EFC607B6-1C10-40D5-9BC9-B69DD97458E4}" type="datetime1">
              <a:rPr lang="en-US" smtClean="0"/>
              <a:t>2/26/2026</a:t>
            </a:fld>
            <a:endParaRPr lang="en-US" dirty="0"/>
          </a:p>
        </p:txBody>
      </p:sp>
      <p:sp>
        <p:nvSpPr>
          <p:cNvPr id="6" name="Footer Placeholder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Slide Number Placeholder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mj-lt"/>
              </a:defRPr>
            </a:lvl1pPr>
          </a:lstStyle>
          <a:p>
            <a:pPr rtl="0"/>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en-gb"/>
              <a:t>Click to edit Master text styles</a:t>
            </a:r>
          </a:p>
          <a:p>
            <a:pPr lvl="1" rtl="0"/>
            <a:r>
              <a:rPr lang="en-gb"/>
              <a:t>Second level</a:t>
            </a:r>
          </a:p>
          <a:p>
            <a:pPr lvl="2" rtl="0"/>
            <a:r>
              <a:rPr lang="en-gb"/>
              <a:t>Third level</a:t>
            </a:r>
          </a:p>
          <a:p>
            <a:pPr lvl="3" rtl="0"/>
            <a:r>
              <a:rPr lang="en-gb"/>
              <a:t>Quarter level</a:t>
            </a:r>
          </a:p>
          <a:p>
            <a:pPr lvl="4" rtl="0"/>
            <a:r>
              <a:rPr lang="en-gb"/>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6F4F7824-BE05-4CDB-BA60-0C54B371DF59}" type="datetime1">
              <a:rPr lang="en-US" smtClean="0"/>
              <a:t>2/26/2026</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moec.gov.cy/dmteek/en/index.html" TargetMode="External"/><Relationship Id="rId2" Type="http://schemas.openxmlformats.org/officeDocument/2006/relationships/image" Target="../media/image10.jpeg"/><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hyperlink" Target="https://www.moec.gov.cy/dmteek/en/index.html" TargetMode="Externa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0" y="10"/>
            <a:ext cx="12191979"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txBody>
          <a:bodyPr/>
          <a:lstStyle/>
          <a:p>
            <a:endParaRPr lang="en-GB"/>
          </a:p>
        </p:txBody>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txBody>
          <a:bodyPr/>
          <a:lstStyle/>
          <a:p>
            <a:endParaRPr lang="en-GB"/>
          </a:p>
        </p:txBody>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rtlCol="0">
            <a:normAutofit/>
          </a:bodyPr>
          <a:lstStyle/>
          <a:p>
            <a:pPr rtl="0"/>
            <a:r>
              <a:rPr lang="en-GB" sz="1800" b="1" u="sng" dirty="0">
                <a:effectLst/>
                <a:latin typeface="Aptos" panose="020B0004020202020204" pitchFamily="34" charset="0"/>
                <a:ea typeface="Aptos" panose="020B0004020202020204" pitchFamily="34" charset="0"/>
                <a:cs typeface="Times New Roman" panose="02020603050405020304" pitchFamily="18" charset="0"/>
              </a:rPr>
              <a:t>Information  for students with migratory biography </a:t>
            </a:r>
            <a:r>
              <a:rPr lang="el-GR" sz="1800" b="1" u="sng" dirty="0">
                <a:effectLst/>
                <a:latin typeface="Aptos" panose="020B0004020202020204" pitchFamily="34" charset="0"/>
                <a:ea typeface="Aptos" panose="020B0004020202020204" pitchFamily="34" charset="0"/>
                <a:cs typeface="Times New Roman" panose="02020603050405020304" pitchFamily="18" charset="0"/>
              </a:rPr>
              <a:t> - </a:t>
            </a:r>
            <a:r>
              <a:rPr lang="en-US" sz="1800" b="1" u="sng" dirty="0">
                <a:effectLst/>
                <a:latin typeface="Aptos" panose="020B0004020202020204" pitchFamily="34" charset="0"/>
                <a:ea typeface="Aptos" panose="020B0004020202020204" pitchFamily="34" charset="0"/>
                <a:cs typeface="Times New Roman" panose="02020603050405020304" pitchFamily="18" charset="0"/>
              </a:rPr>
              <a:t>LYCEUMS</a:t>
            </a:r>
            <a:endParaRPr lang="en-gb" sz="4400" dirty="0">
              <a:solidFill>
                <a:schemeClr val="tx1"/>
              </a:solidFill>
            </a:endParaRPr>
          </a:p>
        </p:txBody>
      </p:sp>
      <p:sp>
        <p:nvSpPr>
          <p:cNvPr id="4" name="Date Placeholder 3">
            <a:extLst>
              <a:ext uri="{FF2B5EF4-FFF2-40B4-BE49-F238E27FC236}">
                <a16:creationId xmlns:a16="http://schemas.microsoft.com/office/drawing/2014/main" id="{E0ED9060-61ED-0EF5-6A36-AFBF971B3346}"/>
              </a:ext>
            </a:extLst>
          </p:cNvPr>
          <p:cNvSpPr>
            <a:spLocks noGrp="1"/>
          </p:cNvSpPr>
          <p:nvPr>
            <p:ph type="dt" sz="half" idx="10"/>
          </p:nvPr>
        </p:nvSpPr>
        <p:spPr/>
        <p:txBody>
          <a:bodyPr/>
          <a:lstStyle/>
          <a:p>
            <a:pPr rtl="0"/>
            <a:fld id="{54E0B144-4AEF-4784-A988-81CA12A0ABAF}" type="datetime1">
              <a:rPr lang="en-US" smtClean="0"/>
              <a:t>2/26/2026</a:t>
            </a:fld>
            <a:endParaRPr lang="en-US" dirty="0"/>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739912-0AEF-D1A2-101E-009905D62A21}"/>
              </a:ext>
            </a:extLst>
          </p:cNvPr>
          <p:cNvSpPr>
            <a:spLocks noGrp="1"/>
          </p:cNvSpPr>
          <p:nvPr>
            <p:ph type="body" idx="1"/>
          </p:nvPr>
        </p:nvSpPr>
        <p:spPr>
          <a:xfrm>
            <a:off x="2650837" y="2087418"/>
            <a:ext cx="7038109" cy="2992582"/>
          </a:xfrm>
        </p:spPr>
        <p:txBody>
          <a:bodyPr>
            <a:normAutofit/>
          </a:bodyPr>
          <a:lstStyle/>
          <a:p>
            <a:r>
              <a:rPr lang="en-GB" b="1" u="sng" dirty="0">
                <a:solidFill>
                  <a:schemeClr val="accent3"/>
                </a:solidFill>
              </a:rPr>
              <a:t>USEFUL WEBSITES:</a:t>
            </a:r>
          </a:p>
          <a:p>
            <a:r>
              <a:rPr lang="en-GB" dirty="0">
                <a:latin typeface="Chivo"/>
              </a:rPr>
              <a:t>► https://www.moec.gov.cy/ </a:t>
            </a:r>
          </a:p>
          <a:p>
            <a:r>
              <a:rPr lang="en-GB" dirty="0">
                <a:latin typeface="Chivo"/>
              </a:rPr>
              <a:t>► https://enimerosi.moec.gov.cy/ypp19291</a:t>
            </a:r>
            <a:r>
              <a:rPr lang="el-GR" dirty="0">
                <a:latin typeface="Chivo"/>
              </a:rPr>
              <a:t> </a:t>
            </a:r>
          </a:p>
          <a:p>
            <a:endParaRPr lang="en-GB" dirty="0"/>
          </a:p>
          <a:p>
            <a:r>
              <a:rPr lang="en-GB" b="1" dirty="0">
                <a:solidFill>
                  <a:schemeClr val="accent3"/>
                </a:solidFill>
              </a:rPr>
              <a:t>TRANSLATED DOCUMENTS:</a:t>
            </a:r>
          </a:p>
          <a:p>
            <a:r>
              <a:rPr lang="en-GB" dirty="0">
                <a:latin typeface="Chivo"/>
              </a:rPr>
              <a:t>►</a:t>
            </a:r>
            <a:r>
              <a:rPr lang="en-GB" dirty="0"/>
              <a:t>https://www.pi.ac.cy/pi/index.php?option=com_content&amp;view=article&amp;id=2466&amp;Itemid=463&amp;lang=el</a:t>
            </a:r>
          </a:p>
        </p:txBody>
      </p:sp>
      <p:sp>
        <p:nvSpPr>
          <p:cNvPr id="4" name="Date Placeholder 3">
            <a:extLst>
              <a:ext uri="{FF2B5EF4-FFF2-40B4-BE49-F238E27FC236}">
                <a16:creationId xmlns:a16="http://schemas.microsoft.com/office/drawing/2014/main" id="{11F6B4BD-27EA-CCD1-3139-D154C491A703}"/>
              </a:ext>
            </a:extLst>
          </p:cNvPr>
          <p:cNvSpPr>
            <a:spLocks noGrp="1"/>
          </p:cNvSpPr>
          <p:nvPr>
            <p:ph type="dt" sz="half" idx="10"/>
          </p:nvPr>
        </p:nvSpPr>
        <p:spPr>
          <a:xfrm>
            <a:off x="5273964" y="1409157"/>
            <a:ext cx="1644072" cy="498781"/>
          </a:xfrm>
        </p:spPr>
        <p:txBody>
          <a:bodyPr/>
          <a:lstStyle/>
          <a:p>
            <a:pPr rtl="0"/>
            <a:r>
              <a:rPr lang="en-US" sz="1200" b="1" dirty="0">
                <a:solidFill>
                  <a:schemeClr val="tx1"/>
                </a:solidFill>
              </a:rPr>
              <a:t>StudentsWith</a:t>
            </a:r>
          </a:p>
          <a:p>
            <a:pPr rtl="0"/>
            <a:r>
              <a:rPr lang="en-US" sz="1200" b="1" dirty="0" err="1">
                <a:solidFill>
                  <a:schemeClr val="tx1"/>
                </a:solidFill>
              </a:rPr>
              <a:t>MigratoryBiography</a:t>
            </a:r>
            <a:endParaRPr lang="en-US" sz="1200" b="1" dirty="0">
              <a:solidFill>
                <a:schemeClr val="tx1"/>
              </a:solidFill>
            </a:endParaRPr>
          </a:p>
          <a:p>
            <a:pPr rtl="0"/>
            <a:endParaRPr lang="en-US" dirty="0"/>
          </a:p>
        </p:txBody>
      </p:sp>
    </p:spTree>
    <p:extLst>
      <p:ext uri="{BB962C8B-B14F-4D97-AF65-F5344CB8AC3E}">
        <p14:creationId xmlns:p14="http://schemas.microsoft.com/office/powerpoint/2010/main" val="3197469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383BE7-FE1D-ED3E-D94F-1A06A4626B3D}"/>
              </a:ext>
            </a:extLst>
          </p:cNvPr>
          <p:cNvSpPr>
            <a:spLocks noGrp="1"/>
          </p:cNvSpPr>
          <p:nvPr>
            <p:ph type="dt" sz="half" idx="10"/>
          </p:nvPr>
        </p:nvSpPr>
        <p:spPr/>
        <p:txBody>
          <a:bodyPr/>
          <a:lstStyle/>
          <a:p>
            <a:pPr rtl="0"/>
            <a:fld id="{F80C99F4-4A3B-4DE1-A758-91B855F101DB}" type="datetime1">
              <a:rPr lang="en-US" smtClean="0"/>
              <a:t>2/26/2026</a:t>
            </a:fld>
            <a:endParaRPr lang="en-US"/>
          </a:p>
        </p:txBody>
      </p:sp>
      <p:sp>
        <p:nvSpPr>
          <p:cNvPr id="3" name="Star: 5 Points 2">
            <a:extLst>
              <a:ext uri="{FF2B5EF4-FFF2-40B4-BE49-F238E27FC236}">
                <a16:creationId xmlns:a16="http://schemas.microsoft.com/office/drawing/2014/main" id="{344D467B-476F-2A7F-60C3-9535FFEAA5AD}"/>
              </a:ext>
            </a:extLst>
          </p:cNvPr>
          <p:cNvSpPr/>
          <p:nvPr/>
        </p:nvSpPr>
        <p:spPr>
          <a:xfrm>
            <a:off x="8442036" y="600364"/>
            <a:ext cx="914400" cy="9144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black background with white text&#10;&#10;Description automatically generated">
            <a:extLst>
              <a:ext uri="{FF2B5EF4-FFF2-40B4-BE49-F238E27FC236}">
                <a16:creationId xmlns:a16="http://schemas.microsoft.com/office/drawing/2014/main" id="{209223AA-868C-8D21-34E8-586EEA413D05}"/>
              </a:ext>
            </a:extLst>
          </p:cNvPr>
          <p:cNvPicPr>
            <a:picLocks noChangeAspect="1"/>
          </p:cNvPicPr>
          <p:nvPr/>
        </p:nvPicPr>
        <p:blipFill>
          <a:blip r:embed="rId2">
            <a:extLst>
              <a:ext uri="{28A0092B-C50C-407E-A947-70E740481C1C}">
                <a14:useLocalDpi xmlns:a14="http://schemas.microsoft.com/office/drawing/2010/main" val="0"/>
              </a:ext>
            </a:extLst>
          </a:blip>
          <a:srcRect b="-14153"/>
          <a:stretch/>
        </p:blipFill>
        <p:spPr>
          <a:xfrm>
            <a:off x="2741136" y="1583336"/>
            <a:ext cx="7232072" cy="4330700"/>
          </a:xfrm>
          <a:prstGeom prst="rect">
            <a:avLst/>
          </a:prstGeom>
        </p:spPr>
      </p:pic>
      <p:sp>
        <p:nvSpPr>
          <p:cNvPr id="8" name="Star: 5 Points 7">
            <a:extLst>
              <a:ext uri="{FF2B5EF4-FFF2-40B4-BE49-F238E27FC236}">
                <a16:creationId xmlns:a16="http://schemas.microsoft.com/office/drawing/2014/main" id="{C95C4F9A-A1E2-E1EE-9D31-61D77CD62CB1}"/>
              </a:ext>
            </a:extLst>
          </p:cNvPr>
          <p:cNvSpPr/>
          <p:nvPr/>
        </p:nvSpPr>
        <p:spPr>
          <a:xfrm>
            <a:off x="1413164" y="1690255"/>
            <a:ext cx="914400" cy="91440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ate Placeholder 3">
            <a:extLst>
              <a:ext uri="{FF2B5EF4-FFF2-40B4-BE49-F238E27FC236}">
                <a16:creationId xmlns:a16="http://schemas.microsoft.com/office/drawing/2014/main" id="{EEC74582-3633-97D7-AD50-9507564826CB}"/>
              </a:ext>
            </a:extLst>
          </p:cNvPr>
          <p:cNvSpPr txBox="1">
            <a:spLocks/>
          </p:cNvSpPr>
          <p:nvPr/>
        </p:nvSpPr>
        <p:spPr>
          <a:xfrm>
            <a:off x="4654511" y="5362931"/>
            <a:ext cx="6799811" cy="1102209"/>
          </a:xfrm>
          <a:prstGeom prst="rect">
            <a:avLst/>
          </a:prstGeom>
        </p:spPr>
        <p:txBody>
          <a:bodyPr vert="horz" lIns="91440" tIns="45720" rIns="91440" bIns="45720" rtlCol="0" anchor="b"/>
          <a:lstStyle>
            <a:defPPr rtl="0">
              <a:defRPr lang="en-gb"/>
            </a:defPPr>
            <a:lvl1pPr marL="0" algn="r" defTabSz="914400" rtl="0" eaLnBrk="1" latinLnBrk="0" hangingPunct="1">
              <a:defRPr sz="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sz="1200" b="1" dirty="0"/>
          </a:p>
          <a:p>
            <a:endParaRPr lang="el-GR" sz="1200" b="1" dirty="0"/>
          </a:p>
          <a:p>
            <a:endParaRPr lang="el-GR" sz="1200" b="1" dirty="0"/>
          </a:p>
          <a:p>
            <a:endParaRPr lang="el-GR" sz="1200" b="1" dirty="0"/>
          </a:p>
          <a:p>
            <a:endParaRPr lang="el-GR" sz="1200" b="1" dirty="0"/>
          </a:p>
          <a:p>
            <a:endParaRPr lang="el-GR" sz="1200" b="1" dirty="0"/>
          </a:p>
          <a:p>
            <a:endParaRPr lang="el-GR" sz="1200" b="1" dirty="0"/>
          </a:p>
          <a:p>
            <a:endParaRPr lang="el-GR" sz="1200" b="1" dirty="0"/>
          </a:p>
          <a:p>
            <a:endParaRPr lang="el-GR" sz="1200" b="1" dirty="0"/>
          </a:p>
          <a:p>
            <a:endParaRPr lang="el-GR" sz="1200" b="1" dirty="0"/>
          </a:p>
          <a:p>
            <a:endParaRPr lang="el-GR" sz="1200" b="1" dirty="0"/>
          </a:p>
          <a:p>
            <a:endParaRPr lang="el-GR" sz="1200" b="1" dirty="0"/>
          </a:p>
          <a:p>
            <a:r>
              <a:rPr lang="en-US" sz="1200" b="1" dirty="0"/>
              <a:t>Selection and compilation of material:</a:t>
            </a:r>
            <a:r>
              <a:rPr lang="en-US" sz="1200" dirty="0"/>
              <a:t> Andri </a:t>
            </a:r>
            <a:r>
              <a:rPr lang="en-US" sz="1200" dirty="0" err="1"/>
              <a:t>Mannouri</a:t>
            </a:r>
            <a:r>
              <a:rPr lang="en-US" sz="1200" dirty="0"/>
              <a:t>, School Counselor</a:t>
            </a:r>
            <a:br>
              <a:rPr lang="en-US" sz="1200" dirty="0"/>
            </a:br>
            <a:r>
              <a:rPr lang="en-US" sz="1200" b="1" dirty="0"/>
              <a:t>Editing:</a:t>
            </a:r>
            <a:r>
              <a:rPr lang="en-US" sz="1200" dirty="0"/>
              <a:t> Dr. Irene Rodosthenous, Head of the Career Counseling and Educational Services (CCES), </a:t>
            </a:r>
          </a:p>
          <a:p>
            <a:r>
              <a:rPr lang="en-US" sz="1200" dirty="0"/>
              <a:t>Eleni </a:t>
            </a:r>
            <a:r>
              <a:rPr lang="en-US" sz="1200" dirty="0" err="1"/>
              <a:t>Papastefanou</a:t>
            </a:r>
            <a:r>
              <a:rPr lang="el-GR" sz="1200" dirty="0"/>
              <a:t>, Ι</a:t>
            </a:r>
            <a:r>
              <a:rPr lang="en-US" sz="1200" dirty="0"/>
              <a:t>inspector of the Career Counseling and  Educational Services (CCES)</a:t>
            </a:r>
            <a:endParaRPr lang="en-US" dirty="0"/>
          </a:p>
        </p:txBody>
      </p:sp>
    </p:spTree>
    <p:extLst>
      <p:ext uri="{BB962C8B-B14F-4D97-AF65-F5344CB8AC3E}">
        <p14:creationId xmlns:p14="http://schemas.microsoft.com/office/powerpoint/2010/main" val="1410516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91DB1382-7276-49FA-9632-38D558F457E3}"/>
              </a:ext>
            </a:extLst>
          </p:cNvPr>
          <p:cNvGraphicFramePr>
            <a:graphicFrameLocks noGrp="1"/>
          </p:cNvGraphicFramePr>
          <p:nvPr>
            <p:ph idx="1"/>
            <p:extLst>
              <p:ext uri="{D42A27DB-BD31-4B8C-83A1-F6EECF244321}">
                <p14:modId xmlns:p14="http://schemas.microsoft.com/office/powerpoint/2010/main" val="3709504377"/>
              </p:ext>
            </p:extLst>
          </p:nvPr>
        </p:nvGraphicFramePr>
        <p:xfrm>
          <a:off x="900545" y="1044681"/>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e Placeholder 5">
            <a:extLst>
              <a:ext uri="{FF2B5EF4-FFF2-40B4-BE49-F238E27FC236}">
                <a16:creationId xmlns:a16="http://schemas.microsoft.com/office/drawing/2014/main" id="{4107C815-C585-59C1-C6C3-E444C3A24A35}"/>
              </a:ext>
            </a:extLst>
          </p:cNvPr>
          <p:cNvSpPr>
            <a:spLocks noGrp="1"/>
          </p:cNvSpPr>
          <p:nvPr>
            <p:ph type="dt" sz="half" idx="10"/>
          </p:nvPr>
        </p:nvSpPr>
        <p:spPr/>
        <p:txBody>
          <a:bodyPr/>
          <a:lstStyle/>
          <a:p>
            <a:pPr rtl="0"/>
            <a:fld id="{E0C95A3A-0D85-41F2-B3E2-56F33C643ED7}" type="datetime1">
              <a:rPr lang="en-US" smtClean="0"/>
              <a:t>2/26/2026</a:t>
            </a:fld>
            <a:endParaRPr lang="en-US"/>
          </a:p>
        </p:txBody>
      </p:sp>
    </p:spTree>
    <p:extLst>
      <p:ext uri="{BB962C8B-B14F-4D97-AF65-F5344CB8AC3E}">
        <p14:creationId xmlns:p14="http://schemas.microsoft.com/office/powerpoint/2010/main" val="183243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B7E79-5D9B-7FD6-BA5B-9E205EDCA746}"/>
              </a:ext>
            </a:extLst>
          </p:cNvPr>
          <p:cNvSpPr>
            <a:spLocks noGrp="1"/>
          </p:cNvSpPr>
          <p:nvPr>
            <p:ph type="ctrTitle"/>
          </p:nvPr>
        </p:nvSpPr>
        <p:spPr>
          <a:xfrm>
            <a:off x="1444820" y="2298357"/>
            <a:ext cx="8933796" cy="2966136"/>
          </a:xfrm>
        </p:spPr>
        <p:txBody>
          <a:bodyPr>
            <a:normAutofit fontScale="90000"/>
          </a:bodyPr>
          <a:lstStyle/>
          <a:p>
            <a:pPr algn="l"/>
            <a:br>
              <a:rPr lang="en-GB" sz="2200" kern="100" cap="none" dirty="0">
                <a:latin typeface="Aptos"/>
                <a:ea typeface="Aptos" panose="020B0004020202020204" pitchFamily="34" charset="0"/>
                <a:cs typeface="Times New Roman"/>
              </a:rPr>
            </a:br>
            <a:br>
              <a:rPr lang="en-GB" sz="2200" kern="100" cap="none" dirty="0">
                <a:latin typeface="Aptos"/>
                <a:ea typeface="Aptos" panose="020B0004020202020204" pitchFamily="34" charset="0"/>
                <a:cs typeface="Times New Roman"/>
              </a:rPr>
            </a:br>
            <a:r>
              <a:rPr lang="en-GB" sz="2200" kern="100" cap="none" dirty="0">
                <a:latin typeface="Aptos"/>
                <a:ea typeface="Aptos" panose="020B0004020202020204" pitchFamily="34" charset="0"/>
                <a:cs typeface="Times New Roman"/>
              </a:rPr>
              <a:t>Students </a:t>
            </a:r>
            <a:r>
              <a:rPr lang="en-GB" sz="2200" kern="100" cap="none" dirty="0">
                <a:effectLst/>
                <a:latin typeface="Aptos"/>
                <a:ea typeface="Aptos" panose="020B0004020202020204" pitchFamily="34" charset="0"/>
                <a:cs typeface="Times New Roman"/>
              </a:rPr>
              <a:t>with migratory biography</a:t>
            </a:r>
            <a:r>
              <a:rPr lang="en-GB" sz="2200" b="1" kern="100" cap="none" dirty="0">
                <a:effectLst/>
                <a:latin typeface="Aptos"/>
                <a:ea typeface="Aptos" panose="020B0004020202020204" pitchFamily="34" charset="0"/>
                <a:cs typeface="Times New Roman"/>
              </a:rPr>
              <a:t> </a:t>
            </a:r>
            <a:r>
              <a:rPr lang="en-GB" sz="2200" kern="100" cap="none" dirty="0">
                <a:effectLst/>
                <a:latin typeface="Aptos"/>
                <a:ea typeface="Aptos" panose="020B0004020202020204" pitchFamily="34" charset="0"/>
                <a:cs typeface="Times New Roman"/>
              </a:rPr>
              <a:t>follow </a:t>
            </a:r>
            <a:r>
              <a:rPr lang="en-GB" sz="2200" kern="100" cap="none" dirty="0">
                <a:latin typeface="Aptos"/>
                <a:ea typeface="Aptos" panose="020B0004020202020204" pitchFamily="34" charset="0"/>
                <a:cs typeface="Times New Roman"/>
              </a:rPr>
              <a:t>this </a:t>
            </a:r>
            <a:r>
              <a:rPr lang="en-GB" sz="2200" kern="100" cap="none" dirty="0">
                <a:effectLst/>
                <a:latin typeface="Aptos"/>
                <a:ea typeface="Aptos" panose="020B0004020202020204" pitchFamily="34" charset="0"/>
                <a:cs typeface="Times New Roman"/>
              </a:rPr>
              <a:t>programme in order to:</a:t>
            </a:r>
            <a:br>
              <a:rPr lang="en-GB" sz="2200" kern="100" cap="none" dirty="0">
                <a:effectLst/>
                <a:latin typeface="Aptos" panose="020B0004020202020204" pitchFamily="34" charset="0"/>
                <a:ea typeface="Aptos" panose="020B0004020202020204" pitchFamily="34" charset="0"/>
                <a:cs typeface="Times New Roman" panose="02020603050405020304" pitchFamily="18" charset="0"/>
              </a:rPr>
            </a:br>
            <a:br>
              <a:rPr lang="en-GB" sz="2200" kern="100" cap="none" dirty="0">
                <a:effectLst/>
                <a:latin typeface="Aptos" panose="020B0004020202020204" pitchFamily="34" charset="0"/>
                <a:ea typeface="Aptos" panose="020B0004020202020204" pitchFamily="34" charset="0"/>
                <a:cs typeface="Times New Roman" panose="02020603050405020304" pitchFamily="18" charset="0"/>
              </a:rPr>
            </a:br>
            <a:r>
              <a:rPr lang="en-GB" sz="2200" kern="100" cap="none" dirty="0">
                <a:effectLst/>
                <a:latin typeface="Chivo"/>
                <a:ea typeface="Aptos" panose="020B0004020202020204" pitchFamily="34" charset="0"/>
                <a:cs typeface="Times New Roman"/>
              </a:rPr>
              <a:t>►</a:t>
            </a:r>
            <a:r>
              <a:rPr lang="en-GB" sz="2200" kern="100" cap="none" dirty="0">
                <a:effectLst/>
                <a:latin typeface="Aptos"/>
                <a:ea typeface="Aptos" panose="020B0004020202020204" pitchFamily="34" charset="0"/>
                <a:cs typeface="Times New Roman"/>
              </a:rPr>
              <a:t>learn </a:t>
            </a:r>
            <a:r>
              <a:rPr lang="en-GB" sz="2200" kern="100" cap="none" dirty="0">
                <a:latin typeface="Aptos"/>
                <a:ea typeface="Aptos" panose="020B0004020202020204" pitchFamily="34" charset="0"/>
                <a:cs typeface="Times New Roman"/>
              </a:rPr>
              <a:t>G</a:t>
            </a:r>
            <a:r>
              <a:rPr lang="en-GB" sz="2200" kern="100" cap="none" dirty="0">
                <a:effectLst/>
                <a:latin typeface="Aptos"/>
                <a:ea typeface="Aptos" panose="020B0004020202020204" pitchFamily="34" charset="0"/>
                <a:cs typeface="Times New Roman"/>
              </a:rPr>
              <a:t>reek and </a:t>
            </a:r>
            <a:r>
              <a:rPr lang="en-GB" sz="2200" kern="100" cap="none" dirty="0">
                <a:effectLst/>
                <a:latin typeface="Chivo"/>
                <a:ea typeface="Aptos" panose="020B0004020202020204" pitchFamily="34" charset="0"/>
                <a:cs typeface="Times New Roman"/>
              </a:rPr>
              <a:t>►</a:t>
            </a:r>
            <a:r>
              <a:rPr lang="en-GB" sz="2200" kern="100" cap="none" dirty="0">
                <a:latin typeface="Aptos"/>
                <a:ea typeface="Aptos" panose="020B0004020202020204" pitchFamily="34" charset="0"/>
                <a:cs typeface="Times New Roman"/>
              </a:rPr>
              <a:t>get a grip/gain an understanding  of how the public educational system in Cyprus works and  adjust</a:t>
            </a:r>
            <a:r>
              <a:rPr lang="en-GB" sz="2200" kern="100" cap="none" dirty="0">
                <a:effectLst/>
                <a:latin typeface="Aptos"/>
                <a:ea typeface="Aptos" panose="020B0004020202020204" pitchFamily="34" charset="0"/>
                <a:cs typeface="Times New Roman"/>
              </a:rPr>
              <a:t> more smoothly into </a:t>
            </a:r>
            <a:r>
              <a:rPr lang="en-GB" sz="2200" kern="100" cap="none" dirty="0">
                <a:latin typeface="Aptos"/>
                <a:ea typeface="Aptos" panose="020B0004020202020204" pitchFamily="34" charset="0"/>
                <a:cs typeface="Times New Roman"/>
              </a:rPr>
              <a:t>the school environment         </a:t>
            </a:r>
            <a:br>
              <a:rPr lang="en-GB" sz="2200" kern="100" cap="none" dirty="0">
                <a:effectLst/>
                <a:latin typeface="Aptos" panose="020B0004020202020204" pitchFamily="34" charset="0"/>
                <a:ea typeface="Aptos" panose="020B0004020202020204" pitchFamily="34" charset="0"/>
                <a:cs typeface="Times New Roman" panose="02020603050405020304" pitchFamily="18" charset="0"/>
              </a:rPr>
            </a:br>
            <a:br>
              <a:rPr lang="en-GB" sz="2200" kern="100" cap="none" dirty="0">
                <a:effectLst/>
                <a:latin typeface="Aptos" panose="020B0004020202020204" pitchFamily="34" charset="0"/>
                <a:ea typeface="Aptos" panose="020B0004020202020204" pitchFamily="34" charset="0"/>
                <a:cs typeface="Times New Roman" panose="02020603050405020304" pitchFamily="18" charset="0"/>
              </a:rPr>
            </a:br>
            <a:r>
              <a:rPr lang="en-GB" sz="2200" kern="100" cap="none" dirty="0">
                <a:solidFill>
                  <a:srgbClr val="FF0066"/>
                </a:solidFill>
                <a:effectLst/>
                <a:latin typeface="Aptos"/>
                <a:ea typeface="Aptos" panose="020B0004020202020204" pitchFamily="34" charset="0"/>
                <a:cs typeface="Times New Roman"/>
              </a:rPr>
              <a:t>      </a:t>
            </a:r>
            <a:r>
              <a:rPr lang="en-GB" sz="2200" b="1" kern="100" cap="none" dirty="0">
                <a:solidFill>
                  <a:srgbClr val="FF0066"/>
                </a:solidFill>
                <a:effectLst/>
                <a:latin typeface="Aptos"/>
                <a:ea typeface="Aptos" panose="020B0004020202020204" pitchFamily="34" charset="0"/>
                <a:cs typeface="Times New Roman"/>
              </a:rPr>
              <a:t>At the end of the first academic year, students take an exam in </a:t>
            </a:r>
            <a:r>
              <a:rPr lang="en-GB" sz="2200" b="1" kern="100" cap="none" dirty="0">
                <a:solidFill>
                  <a:srgbClr val="FF0066"/>
                </a:solidFill>
                <a:latin typeface="Aptos"/>
                <a:ea typeface="Aptos" panose="020B0004020202020204" pitchFamily="34" charset="0"/>
                <a:cs typeface="Times New Roman"/>
              </a:rPr>
              <a:t>G</a:t>
            </a:r>
            <a:r>
              <a:rPr lang="en-GB" sz="2200" b="1" kern="100" cap="none" dirty="0">
                <a:solidFill>
                  <a:srgbClr val="FF0066"/>
                </a:solidFill>
                <a:effectLst/>
                <a:latin typeface="Aptos"/>
                <a:ea typeface="Aptos" panose="020B0004020202020204" pitchFamily="34" charset="0"/>
                <a:cs typeface="Times New Roman"/>
              </a:rPr>
              <a:t>reek.</a:t>
            </a:r>
            <a:br>
              <a:rPr lang="en-GB" sz="2200" b="1" kern="100" cap="none" dirty="0">
                <a:effectLst/>
                <a:latin typeface="Aptos" panose="020B0004020202020204" pitchFamily="34" charset="0"/>
                <a:ea typeface="Aptos" panose="020B0004020202020204" pitchFamily="34" charset="0"/>
                <a:cs typeface="Times New Roman" panose="02020603050405020304" pitchFamily="18" charset="0"/>
              </a:rPr>
            </a:br>
            <a:br>
              <a:rPr lang="en-GB" sz="2200" kern="100" cap="none" dirty="0">
                <a:effectLst/>
                <a:latin typeface="Aptos" panose="020B0004020202020204" pitchFamily="34" charset="0"/>
                <a:ea typeface="Aptos" panose="020B0004020202020204" pitchFamily="34" charset="0"/>
                <a:cs typeface="Times New Roman" panose="02020603050405020304" pitchFamily="18" charset="0"/>
              </a:rPr>
            </a:br>
            <a:r>
              <a:rPr lang="en-GB" sz="2200" kern="100" cap="none" dirty="0">
                <a:effectLst/>
                <a:latin typeface="Aptos"/>
                <a:ea typeface="Aptos" panose="020B0004020202020204" pitchFamily="34" charset="0"/>
                <a:cs typeface="Times New Roman"/>
              </a:rPr>
              <a:t>                                 If they succeed in </a:t>
            </a:r>
            <a:r>
              <a:rPr lang="en-US" sz="2200" kern="100" cap="none" dirty="0">
                <a:latin typeface="Aptos"/>
                <a:ea typeface="Aptos" panose="020B0004020202020204" pitchFamily="34" charset="0"/>
                <a:cs typeface="Times New Roman"/>
              </a:rPr>
              <a:t>this exam</a:t>
            </a:r>
            <a:r>
              <a:rPr lang="en-GB" sz="2200" kern="100" cap="none" dirty="0">
                <a:effectLst/>
                <a:latin typeface="Aptos"/>
                <a:ea typeface="Aptos" panose="020B0004020202020204" pitchFamily="34" charset="0"/>
                <a:cs typeface="Times New Roman"/>
              </a:rPr>
              <a:t>, then they can</a:t>
            </a:r>
            <a:r>
              <a:rPr lang="el-GR" sz="2200" kern="100" cap="none" dirty="0">
                <a:effectLst/>
                <a:latin typeface="Aptos"/>
                <a:ea typeface="Aptos" panose="020B0004020202020204" pitchFamily="34" charset="0"/>
                <a:cs typeface="Times New Roman"/>
              </a:rPr>
              <a:t> </a:t>
            </a:r>
            <a:r>
              <a:rPr lang="en-US" sz="2200" kern="100" cap="none" dirty="0">
                <a:effectLst/>
                <a:latin typeface="Aptos"/>
                <a:ea typeface="Aptos" panose="020B0004020202020204" pitchFamily="34" charset="0"/>
                <a:cs typeface="Times New Roman"/>
              </a:rPr>
              <a:t>either:</a:t>
            </a:r>
            <a:br>
              <a:rPr lang="en-US" sz="2200" kern="100" cap="none" dirty="0">
                <a:effectLst/>
                <a:latin typeface="Aptos" panose="020B0004020202020204" pitchFamily="34" charset="0"/>
                <a:ea typeface="Aptos" panose="020B0004020202020204" pitchFamily="34" charset="0"/>
                <a:cs typeface="Times New Roman" panose="02020603050405020304" pitchFamily="18" charset="0"/>
              </a:rPr>
            </a:br>
            <a:r>
              <a:rPr lang="en-US" sz="2200" kern="100" cap="none" dirty="0">
                <a:effectLst/>
                <a:latin typeface="Aptos" panose="020B0004020202020204" pitchFamily="34" charset="0"/>
                <a:ea typeface="Aptos" panose="020B0004020202020204" pitchFamily="34" charset="0"/>
                <a:cs typeface="Times New Roman" panose="02020603050405020304" pitchFamily="18" charset="0"/>
              </a:rPr>
              <a:t>‘</a:t>
            </a:r>
            <a:br>
              <a:rPr lang="en-US" sz="2200" kern="100" cap="none" dirty="0">
                <a:effectLst/>
                <a:latin typeface="Aptos" panose="020B0004020202020204" pitchFamily="34" charset="0"/>
                <a:ea typeface="Aptos" panose="020B0004020202020204" pitchFamily="34" charset="0"/>
                <a:cs typeface="Times New Roman" panose="02020603050405020304" pitchFamily="18" charset="0"/>
              </a:rPr>
            </a:br>
            <a:r>
              <a:rPr lang="en-US" sz="2200" kern="100" cap="none" dirty="0">
                <a:effectLst/>
                <a:latin typeface="Aptos"/>
                <a:ea typeface="Aptos" panose="020B0004020202020204" pitchFamily="34" charset="0"/>
                <a:cs typeface="Times New Roman"/>
              </a:rPr>
              <a:t>          </a:t>
            </a:r>
            <a:r>
              <a:rPr lang="en-US" sz="2200" kern="100" cap="none" dirty="0">
                <a:latin typeface="Aptos"/>
                <a:ea typeface="Aptos" panose="020B0004020202020204" pitchFamily="34" charset="0"/>
                <a:cs typeface="Times New Roman"/>
              </a:rPr>
              <a:t> </a:t>
            </a:r>
            <a:r>
              <a:rPr lang="en-US" sz="2200" kern="100" cap="none" dirty="0">
                <a:effectLst/>
                <a:latin typeface="Arial"/>
                <a:ea typeface="Aptos" panose="020B0004020202020204" pitchFamily="34" charset="0"/>
                <a:cs typeface="Arial"/>
              </a:rPr>
              <a:t>˃˃</a:t>
            </a:r>
            <a:r>
              <a:rPr lang="en-GB" sz="2200" kern="100" cap="none" dirty="0">
                <a:effectLst/>
                <a:latin typeface="Aptos"/>
                <a:ea typeface="Aptos" panose="020B0004020202020204" pitchFamily="34" charset="0"/>
                <a:cs typeface="Times New Roman"/>
              </a:rPr>
              <a:t> take the necessary exams in order to join the section they like in class </a:t>
            </a:r>
            <a:r>
              <a:rPr lang="en-US" sz="2200" b="1" kern="100" cap="none" dirty="0">
                <a:latin typeface="Aptos"/>
                <a:ea typeface="Aptos" panose="020B0004020202020204" pitchFamily="34" charset="0"/>
                <a:cs typeface="Times New Roman"/>
              </a:rPr>
              <a:t>B’ L</a:t>
            </a:r>
            <a:r>
              <a:rPr lang="en-GB" sz="2200" b="1" kern="100" cap="none" dirty="0" err="1">
                <a:effectLst/>
                <a:latin typeface="Aptos"/>
                <a:ea typeface="Aptos" panose="020B0004020202020204" pitchFamily="34" charset="0"/>
                <a:cs typeface="Times New Roman"/>
              </a:rPr>
              <a:t>yceum</a:t>
            </a:r>
            <a:br>
              <a:rPr lang="en-GB" sz="2200" kern="100" cap="none" dirty="0">
                <a:latin typeface="Aptos" panose="020B0004020202020204" pitchFamily="34" charset="0"/>
                <a:ea typeface="Aptos" panose="020B0004020202020204" pitchFamily="34" charset="0"/>
                <a:cs typeface="Times New Roman" panose="02020603050405020304" pitchFamily="18" charset="0"/>
              </a:rPr>
            </a:br>
            <a:r>
              <a:rPr lang="en-GB" sz="2200" kern="100" cap="none" dirty="0">
                <a:latin typeface="Aptos"/>
                <a:ea typeface="Aptos" panose="020B0004020202020204" pitchFamily="34" charset="0"/>
                <a:cs typeface="Times New Roman"/>
              </a:rPr>
              <a:t>                                                                                or </a:t>
            </a:r>
            <a:br>
              <a:rPr lang="en-GB" sz="2200" kern="100" cap="none" dirty="0">
                <a:latin typeface="Aptos" panose="020B0004020202020204" pitchFamily="34" charset="0"/>
                <a:ea typeface="Aptos" panose="020B0004020202020204" pitchFamily="34" charset="0"/>
                <a:cs typeface="Times New Roman" panose="02020603050405020304" pitchFamily="18" charset="0"/>
              </a:rPr>
            </a:br>
            <a:r>
              <a:rPr lang="en-GB" sz="2200" kern="100" cap="none" dirty="0">
                <a:latin typeface="Aptos"/>
                <a:ea typeface="Aptos" panose="020B0004020202020204" pitchFamily="34" charset="0"/>
                <a:cs typeface="Times New Roman"/>
              </a:rPr>
              <a:t>         </a:t>
            </a:r>
            <a:r>
              <a:rPr lang="en-GB" sz="2200" kern="100" cap="none" dirty="0">
                <a:latin typeface="Arial"/>
                <a:ea typeface="Aptos" panose="020B0004020202020204" pitchFamily="34" charset="0"/>
                <a:cs typeface="Arial"/>
              </a:rPr>
              <a:t>˃˃</a:t>
            </a:r>
            <a:r>
              <a:rPr lang="en-GB" sz="2200" kern="100" cap="none" dirty="0">
                <a:latin typeface="Aptos"/>
                <a:ea typeface="Aptos" panose="020B0004020202020204" pitchFamily="34" charset="0"/>
                <a:cs typeface="Times New Roman"/>
              </a:rPr>
              <a:t>enter one of the sections for which no entry exams are needed.</a:t>
            </a:r>
            <a:br>
              <a:rPr lang="en-GB" sz="1800" kern="100" cap="none" dirty="0">
                <a:effectLst/>
                <a:latin typeface="Aptos" panose="020B0004020202020204" pitchFamily="34" charset="0"/>
                <a:ea typeface="Aptos" panose="020B0004020202020204" pitchFamily="34" charset="0"/>
                <a:cs typeface="Times New Roman" panose="02020603050405020304" pitchFamily="18" charset="0"/>
              </a:rPr>
            </a:br>
            <a:endParaRPr lang="en-GB" cap="none" dirty="0"/>
          </a:p>
        </p:txBody>
      </p:sp>
      <p:sp>
        <p:nvSpPr>
          <p:cNvPr id="4" name="Date Placeholder 3">
            <a:extLst>
              <a:ext uri="{FF2B5EF4-FFF2-40B4-BE49-F238E27FC236}">
                <a16:creationId xmlns:a16="http://schemas.microsoft.com/office/drawing/2014/main" id="{684D972F-1B7D-C28E-88CD-F34E72FB5A5A}"/>
              </a:ext>
            </a:extLst>
          </p:cNvPr>
          <p:cNvSpPr>
            <a:spLocks noGrp="1"/>
          </p:cNvSpPr>
          <p:nvPr>
            <p:ph type="dt" sz="half" idx="10"/>
          </p:nvPr>
        </p:nvSpPr>
        <p:spPr>
          <a:xfrm>
            <a:off x="5218545" y="1341256"/>
            <a:ext cx="1699491" cy="485546"/>
          </a:xfrm>
        </p:spPr>
        <p:txBody>
          <a:bodyPr/>
          <a:lstStyle/>
          <a:p>
            <a:pPr rtl="0"/>
            <a:r>
              <a:rPr lang="en-US" sz="1200" b="1" dirty="0" err="1">
                <a:solidFill>
                  <a:schemeClr val="tx1"/>
                </a:solidFill>
              </a:rPr>
              <a:t>StudentsWith</a:t>
            </a:r>
            <a:endParaRPr lang="en-US" sz="1200" b="1" dirty="0">
              <a:solidFill>
                <a:schemeClr val="tx1"/>
              </a:solidFill>
            </a:endParaRPr>
          </a:p>
          <a:p>
            <a:pPr rtl="0"/>
            <a:r>
              <a:rPr lang="en-US" sz="1200" b="1" dirty="0">
                <a:solidFill>
                  <a:schemeClr val="tx1"/>
                </a:solidFill>
              </a:rPr>
              <a:t>Migratory Biography</a:t>
            </a:r>
          </a:p>
        </p:txBody>
      </p:sp>
    </p:spTree>
    <p:extLst>
      <p:ext uri="{BB962C8B-B14F-4D97-AF65-F5344CB8AC3E}">
        <p14:creationId xmlns:p14="http://schemas.microsoft.com/office/powerpoint/2010/main" val="288812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E0B232-B800-975B-A6E4-45EEB7FA79A4}"/>
              </a:ext>
            </a:extLst>
          </p:cNvPr>
          <p:cNvSpPr>
            <a:spLocks noGrp="1"/>
          </p:cNvSpPr>
          <p:nvPr>
            <p:ph type="dt" sz="half" idx="10"/>
          </p:nvPr>
        </p:nvSpPr>
        <p:spPr/>
        <p:txBody>
          <a:bodyPr/>
          <a:lstStyle/>
          <a:p>
            <a:pPr rtl="0"/>
            <a:fld id="{1AFA4C96-0A92-40D0-A1DA-BBA2CA511513}" type="datetime1">
              <a:rPr lang="en-US" smtClean="0"/>
              <a:t>2/26/2026</a:t>
            </a:fld>
            <a:endParaRPr lang="en-US"/>
          </a:p>
        </p:txBody>
      </p:sp>
      <p:pic>
        <p:nvPicPr>
          <p:cNvPr id="3" name="Picture 2">
            <a:extLst>
              <a:ext uri="{FF2B5EF4-FFF2-40B4-BE49-F238E27FC236}">
                <a16:creationId xmlns:a16="http://schemas.microsoft.com/office/drawing/2014/main" id="{DF26EF0E-82EC-F3F9-93EE-BB30B9B0F635}"/>
              </a:ext>
            </a:extLst>
          </p:cNvPr>
          <p:cNvPicPr>
            <a:picLocks noChangeAspect="1"/>
          </p:cNvPicPr>
          <p:nvPr/>
        </p:nvPicPr>
        <p:blipFill>
          <a:blip r:embed="rId2"/>
          <a:stretch>
            <a:fillRect/>
          </a:stretch>
        </p:blipFill>
        <p:spPr>
          <a:xfrm>
            <a:off x="1029730" y="897195"/>
            <a:ext cx="10041924" cy="5365820"/>
          </a:xfrm>
          <a:prstGeom prst="rect">
            <a:avLst/>
          </a:prstGeom>
        </p:spPr>
      </p:pic>
      <p:sp>
        <p:nvSpPr>
          <p:cNvPr id="4" name="TextBox 3">
            <a:extLst>
              <a:ext uri="{FF2B5EF4-FFF2-40B4-BE49-F238E27FC236}">
                <a16:creationId xmlns:a16="http://schemas.microsoft.com/office/drawing/2014/main" id="{D1CDB59E-0CF5-3BF2-35AB-4097382D6212}"/>
              </a:ext>
            </a:extLst>
          </p:cNvPr>
          <p:cNvSpPr txBox="1"/>
          <p:nvPr/>
        </p:nvSpPr>
        <p:spPr>
          <a:xfrm>
            <a:off x="7730836" y="4709679"/>
            <a:ext cx="2676237" cy="369332"/>
          </a:xfrm>
          <a:prstGeom prst="rect">
            <a:avLst/>
          </a:prstGeom>
          <a:solidFill>
            <a:schemeClr val="bg2">
              <a:lumMod val="75000"/>
            </a:schemeClr>
          </a:solidFill>
        </p:spPr>
        <p:txBody>
          <a:bodyPr wrap="square" rtlCol="0">
            <a:spAutoFit/>
          </a:bodyPr>
          <a:lstStyle/>
          <a:p>
            <a:r>
              <a:rPr lang="en-GB" dirty="0"/>
              <a:t>No examination</a:t>
            </a:r>
          </a:p>
        </p:txBody>
      </p:sp>
      <p:sp>
        <p:nvSpPr>
          <p:cNvPr id="5" name="TextBox 4"/>
          <p:cNvSpPr txBox="1"/>
          <p:nvPr/>
        </p:nvSpPr>
        <p:spPr>
          <a:xfrm>
            <a:off x="7730835" y="5259646"/>
            <a:ext cx="2142837" cy="369332"/>
          </a:xfrm>
          <a:prstGeom prst="rect">
            <a:avLst/>
          </a:prstGeom>
          <a:solidFill>
            <a:schemeClr val="bg2">
              <a:lumMod val="75000"/>
            </a:schemeClr>
          </a:solidFill>
        </p:spPr>
        <p:txBody>
          <a:bodyPr wrap="square" rtlCol="0">
            <a:spAutoFit/>
          </a:bodyPr>
          <a:lstStyle/>
          <a:p>
            <a:r>
              <a:rPr lang="en-GB" dirty="0"/>
              <a:t>No examination</a:t>
            </a:r>
          </a:p>
        </p:txBody>
      </p:sp>
    </p:spTree>
    <p:extLst>
      <p:ext uri="{BB962C8B-B14F-4D97-AF65-F5344CB8AC3E}">
        <p14:creationId xmlns:p14="http://schemas.microsoft.com/office/powerpoint/2010/main" val="115032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6722" y="3393989"/>
            <a:ext cx="1463040" cy="1696995"/>
          </a:xfrm>
          <a:prstGeom prst="rect">
            <a:avLst/>
          </a:prstGeom>
        </p:spPr>
      </p:pic>
      <p:sp>
        <p:nvSpPr>
          <p:cNvPr id="6" name="TextBox 5">
            <a:extLst>
              <a:ext uri="{FF2B5EF4-FFF2-40B4-BE49-F238E27FC236}">
                <a16:creationId xmlns:a16="http://schemas.microsoft.com/office/drawing/2014/main" id="{A579284B-23CC-6761-C63C-BB18780EEF4D}"/>
              </a:ext>
            </a:extLst>
          </p:cNvPr>
          <p:cNvSpPr txBox="1"/>
          <p:nvPr/>
        </p:nvSpPr>
        <p:spPr>
          <a:xfrm>
            <a:off x="1614617" y="2081092"/>
            <a:ext cx="8962766" cy="2771143"/>
          </a:xfrm>
          <a:prstGeom prst="rect">
            <a:avLst/>
          </a:prstGeom>
          <a:noFill/>
        </p:spPr>
        <p:txBody>
          <a:bodyPr wrap="square">
            <a:spAutoFit/>
          </a:bodyPr>
          <a:lstStyle/>
          <a:p>
            <a:pPr algn="just">
              <a:lnSpc>
                <a:spcPct val="107000"/>
              </a:lnSpc>
              <a:spcAft>
                <a:spcPts val="800"/>
              </a:spcAft>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If they wish, they can transfer/enrol to a Technical/Vocational School where they can choose one of the many sections offered, such as Design, Hairdressing, Tourism, Hotel industry, Computer Technician, Jewellery Design</a:t>
            </a:r>
            <a:r>
              <a:rPr lang="en-GB" sz="2400" kern="100" dirty="0">
                <a:latin typeface="Aptos" panose="020B0004020202020204" pitchFamily="34" charset="0"/>
                <a:ea typeface="Aptos" panose="020B0004020202020204" pitchFamily="34" charset="0"/>
                <a:cs typeface="Times New Roman" panose="02020603050405020304" pitchFamily="18" charset="0"/>
              </a:rPr>
              <a:t>, etc.</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en-GB" sz="2400" kern="100" dirty="0">
                <a:latin typeface="Aptos" panose="020B0004020202020204" pitchFamily="34" charset="0"/>
                <a:ea typeface="Aptos" panose="020B0004020202020204" pitchFamily="34" charset="0"/>
                <a:cs typeface="Times New Roman" panose="02020603050405020304" pitchFamily="18" charset="0"/>
              </a:rPr>
              <a:t>Info: </a:t>
            </a:r>
            <a:r>
              <a:rPr lang="en-GB" sz="2400" kern="100" dirty="0">
                <a:latin typeface="Aptos" panose="020B0004020202020204" pitchFamily="34" charset="0"/>
                <a:ea typeface="Aptos" panose="020B0004020202020204" pitchFamily="34" charset="0"/>
                <a:cs typeface="Times New Roman" panose="02020603050405020304" pitchFamily="18" charset="0"/>
                <a:hlinkClick r:id="rId3"/>
              </a:rPr>
              <a:t>https://www.moec.gov.cy/dmteek/en/index.html</a:t>
            </a:r>
            <a:endParaRPr lang="en-GB" sz="24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en-GB" sz="2400" kern="100" dirty="0">
                <a:latin typeface="Aptos" panose="020B0004020202020204" pitchFamily="34" charset="0"/>
                <a:ea typeface="Aptos" panose="020B0004020202020204" pitchFamily="34" charset="0"/>
                <a:cs typeface="Times New Roman" panose="02020603050405020304" pitchFamily="18" charset="0"/>
              </a:rPr>
              <a:t>The </a:t>
            </a:r>
            <a:r>
              <a:rPr lang="en-GB" sz="2400" kern="100" dirty="0" err="1">
                <a:latin typeface="Aptos" panose="020B0004020202020204" pitchFamily="34" charset="0"/>
                <a:ea typeface="Aptos" panose="020B0004020202020204" pitchFamily="34" charset="0"/>
                <a:cs typeface="Times New Roman" panose="02020603050405020304" pitchFamily="18" charset="0"/>
              </a:rPr>
              <a:t>Apolyt</a:t>
            </a:r>
            <a:r>
              <a:rPr lang="en-US" sz="2400" kern="100" dirty="0" err="1">
                <a:latin typeface="Aptos" panose="020B0004020202020204" pitchFamily="34" charset="0"/>
                <a:ea typeface="Aptos" panose="020B0004020202020204" pitchFamily="34" charset="0"/>
                <a:cs typeface="Times New Roman" panose="02020603050405020304" pitchFamily="18" charset="0"/>
              </a:rPr>
              <a:t>i</a:t>
            </a:r>
            <a:r>
              <a:rPr lang="en-GB" sz="2400" kern="100" dirty="0" err="1">
                <a:latin typeface="Aptos" panose="020B0004020202020204" pitchFamily="34" charset="0"/>
                <a:ea typeface="Aptos" panose="020B0004020202020204" pitchFamily="34" charset="0"/>
                <a:cs typeface="Times New Roman" panose="02020603050405020304" pitchFamily="18" charset="0"/>
              </a:rPr>
              <a:t>rion</a:t>
            </a:r>
            <a:r>
              <a:rPr lang="en-GB" sz="2400" kern="100" dirty="0">
                <a:latin typeface="Aptos" panose="020B0004020202020204" pitchFamily="34" charset="0"/>
                <a:ea typeface="Aptos" panose="020B0004020202020204" pitchFamily="34" charset="0"/>
                <a:cs typeface="Times New Roman" panose="02020603050405020304" pitchFamily="18" charset="0"/>
              </a:rPr>
              <a:t> is equal to the </a:t>
            </a:r>
            <a:r>
              <a:rPr lang="en-GB" sz="2400" kern="100" dirty="0" err="1">
                <a:latin typeface="Aptos" panose="020B0004020202020204" pitchFamily="34" charset="0"/>
                <a:ea typeface="Aptos" panose="020B0004020202020204" pitchFamily="34" charset="0"/>
                <a:cs typeface="Times New Roman" panose="02020603050405020304" pitchFamily="18" charset="0"/>
              </a:rPr>
              <a:t>Apolytirion</a:t>
            </a:r>
            <a:r>
              <a:rPr lang="en-GB" sz="2400" kern="100" dirty="0">
                <a:latin typeface="Aptos" panose="020B0004020202020204" pitchFamily="34" charset="0"/>
                <a:ea typeface="Aptos" panose="020B0004020202020204" pitchFamily="34" charset="0"/>
                <a:cs typeface="Times New Roman" panose="02020603050405020304" pitchFamily="18" charset="0"/>
              </a:rPr>
              <a:t> obtained in a lyceum.</a:t>
            </a:r>
          </a:p>
          <a:p>
            <a:pPr algn="just">
              <a:lnSpc>
                <a:spcPct val="107000"/>
              </a:lnSpc>
              <a:spcAft>
                <a:spcPts val="800"/>
              </a:spcAft>
            </a:pP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33196C87-2B98-54FA-CDDC-733D59145CD3}"/>
              </a:ext>
            </a:extLst>
          </p:cNvPr>
          <p:cNvSpPr>
            <a:spLocks noGrp="1"/>
          </p:cNvSpPr>
          <p:nvPr>
            <p:ph type="dt" sz="half" idx="10"/>
          </p:nvPr>
        </p:nvSpPr>
        <p:spPr>
          <a:xfrm>
            <a:off x="5254798" y="1492284"/>
            <a:ext cx="1682404" cy="498781"/>
          </a:xfrm>
        </p:spPr>
        <p:txBody>
          <a:bodyPr/>
          <a:lstStyle/>
          <a:p>
            <a:pPr rtl="0"/>
            <a:r>
              <a:rPr lang="en-US" sz="1200" b="1" dirty="0">
                <a:solidFill>
                  <a:schemeClr val="tx1"/>
                </a:solidFill>
              </a:rPr>
              <a:t>StudentsWith</a:t>
            </a:r>
          </a:p>
          <a:p>
            <a:pPr rtl="0"/>
            <a:r>
              <a:rPr lang="en-US" sz="1200" b="1" dirty="0">
                <a:solidFill>
                  <a:schemeClr val="tx1"/>
                </a:solidFill>
              </a:rPr>
              <a:t>Migratory Biography</a:t>
            </a:r>
          </a:p>
          <a:p>
            <a:pPr rtl="0"/>
            <a:endParaRPr lang="en-US" dirty="0"/>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0250" y="4594911"/>
            <a:ext cx="4167830" cy="818379"/>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2667" y="1375914"/>
            <a:ext cx="1841981" cy="731520"/>
          </a:xfrm>
          <a:prstGeom prst="rect">
            <a:avLst/>
          </a:prstGeom>
        </p:spPr>
      </p:pic>
    </p:spTree>
    <p:extLst>
      <p:ext uri="{BB962C8B-B14F-4D97-AF65-F5344CB8AC3E}">
        <p14:creationId xmlns:p14="http://schemas.microsoft.com/office/powerpoint/2010/main" val="279278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1911" y="4413936"/>
            <a:ext cx="2195137" cy="100406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8076" y="3332241"/>
            <a:ext cx="1969307" cy="146089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9860" y="1381171"/>
            <a:ext cx="3575221" cy="1309815"/>
          </a:xfrm>
          <a:prstGeom prst="rect">
            <a:avLst/>
          </a:prstGeom>
        </p:spPr>
      </p:pic>
      <p:sp>
        <p:nvSpPr>
          <p:cNvPr id="6" name="TextBox 5">
            <a:extLst>
              <a:ext uri="{FF2B5EF4-FFF2-40B4-BE49-F238E27FC236}">
                <a16:creationId xmlns:a16="http://schemas.microsoft.com/office/drawing/2014/main" id="{A579284B-23CC-6761-C63C-BB18780EEF4D}"/>
              </a:ext>
            </a:extLst>
          </p:cNvPr>
          <p:cNvSpPr txBox="1"/>
          <p:nvPr/>
        </p:nvSpPr>
        <p:spPr>
          <a:xfrm>
            <a:off x="1515763" y="2800253"/>
            <a:ext cx="8962766" cy="1980799"/>
          </a:xfrm>
          <a:prstGeom prst="rect">
            <a:avLst/>
          </a:prstGeom>
          <a:noFill/>
        </p:spPr>
        <p:txBody>
          <a:bodyPr wrap="square">
            <a:spAutoFit/>
          </a:bodyPr>
          <a:lstStyle/>
          <a:p>
            <a:pPr algn="just">
              <a:lnSpc>
                <a:spcPct val="107000"/>
              </a:lnSpc>
              <a:spcAft>
                <a:spcPts val="800"/>
              </a:spcAft>
            </a:pPr>
            <a:r>
              <a:rPr lang="en-GB" sz="2400" kern="100" dirty="0">
                <a:effectLst/>
                <a:latin typeface="Aptos" panose="020B0004020202020204" pitchFamily="34" charset="0"/>
                <a:ea typeface="Aptos" panose="020B0004020202020204" pitchFamily="34" charset="0"/>
                <a:cs typeface="Times New Roman" panose="02020603050405020304" pitchFamily="18" charset="0"/>
              </a:rPr>
              <a:t>General Engineering, </a:t>
            </a:r>
            <a:r>
              <a:rPr lang="en-US" sz="2400" kern="100" dirty="0">
                <a:latin typeface="Aptos" panose="020B0004020202020204" pitchFamily="34" charset="0"/>
                <a:ea typeface="Aptos" panose="020B0004020202020204" pitchFamily="34" charset="0"/>
                <a:cs typeface="Times New Roman" panose="02020603050405020304" pitchFamily="18" charset="0"/>
              </a:rPr>
              <a:t>Architecture, Programming, Shipping, Chefs</a:t>
            </a:r>
            <a:r>
              <a:rPr lang="en-GB" sz="2400" kern="100" dirty="0">
                <a:effectLst/>
                <a:latin typeface="Aptos" panose="020B0004020202020204" pitchFamily="34" charset="0"/>
                <a:ea typeface="Aptos" panose="020B0004020202020204" pitchFamily="34" charset="0"/>
                <a:cs typeface="Times New Roman" panose="02020603050405020304" pitchFamily="18" charset="0"/>
              </a:rPr>
              <a:t> etc.</a:t>
            </a:r>
          </a:p>
          <a:p>
            <a:pPr algn="just">
              <a:lnSpc>
                <a:spcPct val="107000"/>
              </a:lnSpc>
              <a:spcAft>
                <a:spcPts val="800"/>
              </a:spcAft>
            </a:pPr>
            <a:r>
              <a:rPr lang="en-GB" sz="2400" kern="100" dirty="0">
                <a:latin typeface="Aptos" panose="020B0004020202020204" pitchFamily="34" charset="0"/>
                <a:ea typeface="Aptos" panose="020B0004020202020204" pitchFamily="34" charset="0"/>
                <a:cs typeface="Times New Roman" panose="02020603050405020304" pitchFamily="18" charset="0"/>
              </a:rPr>
              <a:t>Info: </a:t>
            </a:r>
            <a:r>
              <a:rPr lang="en-GB" sz="2400" kern="100" dirty="0">
                <a:latin typeface="Aptos" panose="020B0004020202020204" pitchFamily="34" charset="0"/>
                <a:ea typeface="Aptos" panose="020B0004020202020204" pitchFamily="34" charset="0"/>
                <a:cs typeface="Times New Roman" panose="02020603050405020304" pitchFamily="18" charset="0"/>
                <a:hlinkClick r:id="rId5"/>
              </a:rPr>
              <a:t>https://www.moec.gov.cy/dmteek/en/index.html</a:t>
            </a:r>
            <a:endParaRPr lang="en-GB" sz="2400" kern="100" dirty="0">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en-GB" sz="2400" kern="100" dirty="0">
                <a:latin typeface="Aptos" panose="020B0004020202020204" pitchFamily="34" charset="0"/>
                <a:ea typeface="Aptos" panose="020B0004020202020204" pitchFamily="34" charset="0"/>
                <a:cs typeface="Times New Roman" panose="02020603050405020304" pitchFamily="18" charset="0"/>
              </a:rPr>
              <a:t>The </a:t>
            </a:r>
            <a:r>
              <a:rPr lang="en-GB" sz="2400" kern="100" dirty="0" err="1">
                <a:latin typeface="Aptos" panose="020B0004020202020204" pitchFamily="34" charset="0"/>
                <a:ea typeface="Aptos" panose="020B0004020202020204" pitchFamily="34" charset="0"/>
                <a:cs typeface="Times New Roman" panose="02020603050405020304" pitchFamily="18" charset="0"/>
              </a:rPr>
              <a:t>Apolytirion</a:t>
            </a:r>
            <a:r>
              <a:rPr lang="en-GB" sz="2400" kern="100" dirty="0">
                <a:latin typeface="Aptos" panose="020B0004020202020204" pitchFamily="34" charset="0"/>
                <a:ea typeface="Aptos" panose="020B0004020202020204" pitchFamily="34" charset="0"/>
                <a:cs typeface="Times New Roman" panose="02020603050405020304" pitchFamily="18" charset="0"/>
              </a:rPr>
              <a:t> is equal to the </a:t>
            </a:r>
            <a:r>
              <a:rPr lang="en-GB" sz="2400" kern="100" dirty="0" err="1">
                <a:latin typeface="Aptos" panose="020B0004020202020204" pitchFamily="34" charset="0"/>
                <a:ea typeface="Aptos" panose="020B0004020202020204" pitchFamily="34" charset="0"/>
                <a:cs typeface="Times New Roman" panose="02020603050405020304" pitchFamily="18" charset="0"/>
              </a:rPr>
              <a:t>Apolytirion</a:t>
            </a:r>
            <a:r>
              <a:rPr lang="en-GB" sz="2400" kern="100" dirty="0">
                <a:latin typeface="Aptos" panose="020B0004020202020204" pitchFamily="34" charset="0"/>
                <a:ea typeface="Aptos" panose="020B0004020202020204" pitchFamily="34" charset="0"/>
                <a:cs typeface="Times New Roman" panose="02020603050405020304" pitchFamily="18" charset="0"/>
              </a:rPr>
              <a:t> obtained in a Lyceum.</a:t>
            </a:r>
          </a:p>
          <a:p>
            <a:pPr algn="just">
              <a:lnSpc>
                <a:spcPct val="107000"/>
              </a:lnSpc>
              <a:spcAft>
                <a:spcPts val="800"/>
              </a:spcAft>
            </a:pP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33196C87-2B98-54FA-CDDC-733D59145CD3}"/>
              </a:ext>
            </a:extLst>
          </p:cNvPr>
          <p:cNvSpPr>
            <a:spLocks noGrp="1"/>
          </p:cNvSpPr>
          <p:nvPr>
            <p:ph type="dt" sz="half" idx="10"/>
          </p:nvPr>
        </p:nvSpPr>
        <p:spPr>
          <a:xfrm>
            <a:off x="5254798" y="1492284"/>
            <a:ext cx="1682404" cy="498781"/>
          </a:xfrm>
        </p:spPr>
        <p:txBody>
          <a:bodyPr/>
          <a:lstStyle/>
          <a:p>
            <a:pPr rtl="0"/>
            <a:r>
              <a:rPr lang="en-US" sz="1200" b="1" dirty="0">
                <a:solidFill>
                  <a:schemeClr val="tx1"/>
                </a:solidFill>
              </a:rPr>
              <a:t>StudentsWith</a:t>
            </a:r>
          </a:p>
          <a:p>
            <a:pPr rtl="0"/>
            <a:r>
              <a:rPr lang="en-US" sz="1200" b="1" dirty="0">
                <a:solidFill>
                  <a:schemeClr val="tx1"/>
                </a:solidFill>
              </a:rPr>
              <a:t>Migratory Biography</a:t>
            </a:r>
          </a:p>
          <a:p>
            <a:pPr rtl="0"/>
            <a:endParaRPr lang="en-US" dirty="0"/>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4616" y="4702372"/>
            <a:ext cx="1762897" cy="731520"/>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08324" y="1501054"/>
            <a:ext cx="1841981" cy="731520"/>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93320" y="2100332"/>
            <a:ext cx="2415004" cy="731520"/>
          </a:xfrm>
          <a:prstGeom prst="rect">
            <a:avLst/>
          </a:prstGeom>
        </p:spPr>
      </p:pic>
    </p:spTree>
    <p:extLst>
      <p:ext uri="{BB962C8B-B14F-4D97-AF65-F5344CB8AC3E}">
        <p14:creationId xmlns:p14="http://schemas.microsoft.com/office/powerpoint/2010/main" val="2883986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3483295-FDCC-E761-71A6-A0948CA6EE74}"/>
              </a:ext>
            </a:extLst>
          </p:cNvPr>
          <p:cNvSpPr>
            <a:spLocks noGrp="1"/>
          </p:cNvSpPr>
          <p:nvPr>
            <p:ph type="dt" sz="half" idx="10"/>
          </p:nvPr>
        </p:nvSpPr>
        <p:spPr>
          <a:xfrm>
            <a:off x="5218546" y="1442856"/>
            <a:ext cx="1754908" cy="485546"/>
          </a:xfrm>
        </p:spPr>
        <p:txBody>
          <a:bodyPr/>
          <a:lstStyle/>
          <a:p>
            <a:pPr rtl="0"/>
            <a:r>
              <a:rPr lang="en-US" sz="1200" b="1" dirty="0">
                <a:solidFill>
                  <a:schemeClr val="tx1"/>
                </a:solidFill>
              </a:rPr>
              <a:t>StudentsWith</a:t>
            </a:r>
          </a:p>
          <a:p>
            <a:pPr rtl="0"/>
            <a:r>
              <a:rPr lang="en-US" sz="1200" b="1" dirty="0">
                <a:solidFill>
                  <a:schemeClr val="tx1"/>
                </a:solidFill>
              </a:rPr>
              <a:t>Migratory Biography</a:t>
            </a:r>
          </a:p>
          <a:p>
            <a:pPr rtl="0"/>
            <a:endParaRPr lang="en-US" dirty="0"/>
          </a:p>
        </p:txBody>
      </p:sp>
      <p:sp>
        <p:nvSpPr>
          <p:cNvPr id="6" name="TextBox 5">
            <a:extLst>
              <a:ext uri="{FF2B5EF4-FFF2-40B4-BE49-F238E27FC236}">
                <a16:creationId xmlns:a16="http://schemas.microsoft.com/office/drawing/2014/main" id="{5281337C-07DE-D244-AAE6-2E57B6BA517F}"/>
              </a:ext>
            </a:extLst>
          </p:cNvPr>
          <p:cNvSpPr txBox="1"/>
          <p:nvPr/>
        </p:nvSpPr>
        <p:spPr>
          <a:xfrm>
            <a:off x="1945674" y="1989899"/>
            <a:ext cx="8493212" cy="2705356"/>
          </a:xfrm>
          <a:prstGeom prst="rect">
            <a:avLst/>
          </a:prstGeom>
          <a:noFill/>
        </p:spPr>
        <p:txBody>
          <a:bodyPr wrap="square">
            <a:spAutoFit/>
          </a:bodyPr>
          <a:lstStyle/>
          <a:p>
            <a:pPr>
              <a:lnSpc>
                <a:spcPct val="107000"/>
              </a:lnSpc>
              <a:spcAft>
                <a:spcPts val="800"/>
              </a:spcAft>
            </a:pPr>
            <a:r>
              <a:rPr lang="en-GB" sz="2000" kern="100" dirty="0">
                <a:latin typeface="Aptos" panose="020B0004020202020204" pitchFamily="34" charset="0"/>
                <a:ea typeface="Aptos" panose="020B0004020202020204" pitchFamily="34" charset="0"/>
                <a:cs typeface="Times New Roman" panose="02020603050405020304" pitchFamily="18" charset="0"/>
              </a:rPr>
              <a:t>S</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tudents with migrant background, </a:t>
            </a:r>
            <a:r>
              <a:rPr lang="en-GB" sz="2000" b="1" u="sng" kern="100" dirty="0">
                <a:solidFill>
                  <a:schemeClr val="accent3"/>
                </a:solidFill>
                <a:effectLst/>
                <a:latin typeface="Aptos" panose="020B0004020202020204" pitchFamily="34" charset="0"/>
                <a:ea typeface="Aptos" panose="020B0004020202020204" pitchFamily="34" charset="0"/>
                <a:cs typeface="Times New Roman" panose="02020603050405020304" pitchFamily="18" charset="0"/>
              </a:rPr>
              <a:t>who do not pass </a:t>
            </a:r>
            <a:r>
              <a:rPr lang="en-GB" sz="2000" b="1" u="sng" kern="100" dirty="0">
                <a:solidFill>
                  <a:schemeClr val="accent3"/>
                </a:solidFill>
                <a:latin typeface="Aptos" panose="020B0004020202020204" pitchFamily="34" charset="0"/>
                <a:ea typeface="Aptos" panose="020B0004020202020204" pitchFamily="34" charset="0"/>
                <a:cs typeface="Times New Roman" panose="02020603050405020304" pitchFamily="18" charset="0"/>
              </a:rPr>
              <a:t>their </a:t>
            </a:r>
            <a:r>
              <a:rPr lang="en-GB" sz="2000" b="1" u="sng" kern="100" dirty="0">
                <a:solidFill>
                  <a:schemeClr val="accent3"/>
                </a:solidFill>
                <a:effectLst/>
                <a:latin typeface="Aptos" panose="020B0004020202020204" pitchFamily="34" charset="0"/>
                <a:ea typeface="Aptos" panose="020B0004020202020204" pitchFamily="34" charset="0"/>
                <a:cs typeface="Times New Roman" panose="02020603050405020304" pitchFamily="18" charset="0"/>
              </a:rPr>
              <a:t>examinations at the end of the first academic year</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 can continue attending the specific programme for </a:t>
            </a:r>
            <a:r>
              <a:rPr lang="en-GB" sz="2000" b="1" kern="100" dirty="0">
                <a:effectLst/>
                <a:latin typeface="Aptos" panose="020B0004020202020204" pitchFamily="34" charset="0"/>
                <a:ea typeface="Aptos" panose="020B0004020202020204" pitchFamily="34" charset="0"/>
                <a:cs typeface="Times New Roman" panose="02020603050405020304" pitchFamily="18" charset="0"/>
              </a:rPr>
              <a:t>only</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 one more year, as long as </a:t>
            </a:r>
            <a:r>
              <a:rPr lang="en-GB" sz="2000" kern="100" dirty="0">
                <a:latin typeface="Aptos" panose="020B0004020202020204" pitchFamily="34" charset="0"/>
                <a:ea typeface="Aptos" panose="020B0004020202020204" pitchFamily="34" charset="0"/>
                <a:cs typeface="Times New Roman" panose="02020603050405020304" pitchFamily="18" charset="0"/>
              </a:rPr>
              <a:t>they</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 meet the age criteria (not above 18). </a:t>
            </a:r>
          </a:p>
          <a:p>
            <a:pPr>
              <a:lnSpc>
                <a:spcPct val="107000"/>
              </a:lnSpc>
              <a:spcAft>
                <a:spcPts val="800"/>
              </a:spcAf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In case </a:t>
            </a:r>
            <a:r>
              <a:rPr lang="en-GB" sz="2000" kern="100" dirty="0">
                <a:latin typeface="Aptos" panose="020B0004020202020204" pitchFamily="34" charset="0"/>
                <a:ea typeface="Aptos" panose="020B0004020202020204" pitchFamily="34" charset="0"/>
                <a:cs typeface="Times New Roman" panose="02020603050405020304" pitchFamily="18" charset="0"/>
              </a:rPr>
              <a:t>they</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 do not meet the age criteria based on the legislation and have failed the examinations, </a:t>
            </a:r>
            <a:r>
              <a:rPr lang="en-GB" sz="2000" kern="100" dirty="0">
                <a:latin typeface="Aptos" panose="020B0004020202020204" pitchFamily="34" charset="0"/>
                <a:ea typeface="Aptos" panose="020B0004020202020204" pitchFamily="34" charset="0"/>
                <a:cs typeface="Times New Roman" panose="02020603050405020304" pitchFamily="18" charset="0"/>
              </a:rPr>
              <a:t>they</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 can join class B’ Lyceum, but they will not be awarded a leaving certificate. </a:t>
            </a:r>
          </a:p>
          <a:p>
            <a:pPr>
              <a:lnSpc>
                <a:spcPct val="107000"/>
              </a:lnSpc>
              <a:spcAft>
                <a:spcPts val="800"/>
              </a:spcAft>
            </a:pP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2000" kern="100" dirty="0">
                <a:solidFill>
                  <a:srgbClr val="FF0066"/>
                </a:solidFill>
                <a:effectLst/>
                <a:latin typeface="Arial" panose="020B0604020202020204" pitchFamily="34" charset="0"/>
                <a:ea typeface="Aptos" panose="020B0004020202020204" pitchFamily="34" charset="0"/>
                <a:cs typeface="Arial" panose="020B0604020202020204" pitchFamily="34" charset="0"/>
              </a:rPr>
              <a:t>♦</a:t>
            </a:r>
            <a:r>
              <a:rPr lang="en-GB" sz="2000" kern="100" dirty="0">
                <a:solidFill>
                  <a:srgbClr val="FF0066"/>
                </a:solidFill>
                <a:effectLst/>
                <a:latin typeface="Aptos" panose="020B0004020202020204" pitchFamily="34" charset="0"/>
                <a:ea typeface="Aptos" panose="020B0004020202020204" pitchFamily="34" charset="0"/>
                <a:cs typeface="Times New Roman" panose="02020603050405020304" pitchFamily="18" charset="0"/>
              </a:rPr>
              <a:t>A student can potentially be in this</a:t>
            </a:r>
            <a:r>
              <a:rPr lang="en-GB" sz="2000" b="1" kern="100" dirty="0">
                <a:solidFill>
                  <a:srgbClr val="FF0066"/>
                </a:solidFill>
                <a:effectLst/>
                <a:latin typeface="Aptos" panose="020B0004020202020204" pitchFamily="34" charset="0"/>
                <a:ea typeface="Aptos" panose="020B0004020202020204" pitchFamily="34" charset="0"/>
                <a:cs typeface="Times New Roman" panose="02020603050405020304" pitchFamily="18" charset="0"/>
              </a:rPr>
              <a:t> programme for only two years.</a:t>
            </a:r>
            <a:endParaRPr lang="en-GB" sz="2000" kern="100" dirty="0">
              <a:solidFill>
                <a:srgbClr val="FF0066"/>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50100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CA86B17-F4F1-3EBC-159C-3361C6D5E863}"/>
              </a:ext>
            </a:extLst>
          </p:cNvPr>
          <p:cNvSpPr>
            <a:spLocks noGrp="1"/>
          </p:cNvSpPr>
          <p:nvPr>
            <p:ph type="pic" idx="1"/>
          </p:nvPr>
        </p:nvSpPr>
        <p:spPr>
          <a:xfrm>
            <a:off x="114299" y="104394"/>
            <a:ext cx="7696201" cy="6382512"/>
          </a:xfrm>
        </p:spPr>
        <p:txBody>
          <a:bodyPr/>
          <a:lstStyle/>
          <a:p>
            <a:r>
              <a:rPr lang="en-GB" b="1" i="1" dirty="0"/>
              <a:t>Further info:</a:t>
            </a:r>
          </a:p>
        </p:txBody>
      </p:sp>
      <p:sp>
        <p:nvSpPr>
          <p:cNvPr id="3" name="Date Placeholder 2">
            <a:extLst>
              <a:ext uri="{FF2B5EF4-FFF2-40B4-BE49-F238E27FC236}">
                <a16:creationId xmlns:a16="http://schemas.microsoft.com/office/drawing/2014/main" id="{C251281C-759F-64D4-5AC2-7DE9B676DA7B}"/>
              </a:ext>
            </a:extLst>
          </p:cNvPr>
          <p:cNvSpPr>
            <a:spLocks noGrp="1"/>
          </p:cNvSpPr>
          <p:nvPr>
            <p:ph type="dt" sz="half" idx="10"/>
          </p:nvPr>
        </p:nvSpPr>
        <p:spPr/>
        <p:txBody>
          <a:bodyPr/>
          <a:lstStyle/>
          <a:p>
            <a:pPr rtl="0"/>
            <a:fld id="{BD545D1E-8DE5-4CC7-B225-1587668E9E44}" type="datetime1">
              <a:rPr lang="en-US" smtClean="0"/>
              <a:t>2/26/2026</a:t>
            </a:fld>
            <a:endParaRPr lang="en-US" dirty="0"/>
          </a:p>
        </p:txBody>
      </p:sp>
      <p:sp>
        <p:nvSpPr>
          <p:cNvPr id="4" name="Title 3">
            <a:extLst>
              <a:ext uri="{FF2B5EF4-FFF2-40B4-BE49-F238E27FC236}">
                <a16:creationId xmlns:a16="http://schemas.microsoft.com/office/drawing/2014/main" id="{2393F302-EF74-A2E2-943E-7B8B0762A3C7}"/>
              </a:ext>
            </a:extLst>
          </p:cNvPr>
          <p:cNvSpPr>
            <a:spLocks noGrp="1"/>
          </p:cNvSpPr>
          <p:nvPr>
            <p:ph type="title"/>
          </p:nvPr>
        </p:nvSpPr>
        <p:spPr/>
        <p:txBody>
          <a:bodyPr/>
          <a:lstStyle/>
          <a:p>
            <a:endParaRPr lang="en-GB" dirty="0"/>
          </a:p>
        </p:txBody>
      </p:sp>
      <p:sp>
        <p:nvSpPr>
          <p:cNvPr id="7" name="TextBox 6">
            <a:extLst>
              <a:ext uri="{FF2B5EF4-FFF2-40B4-BE49-F238E27FC236}">
                <a16:creationId xmlns:a16="http://schemas.microsoft.com/office/drawing/2014/main" id="{ABCF0CBC-9AF2-38A4-298E-CE2879172C38}"/>
              </a:ext>
            </a:extLst>
          </p:cNvPr>
          <p:cNvSpPr txBox="1"/>
          <p:nvPr/>
        </p:nvSpPr>
        <p:spPr>
          <a:xfrm>
            <a:off x="239411" y="607314"/>
            <a:ext cx="7486135" cy="4330416"/>
          </a:xfrm>
          <a:prstGeom prst="rect">
            <a:avLst/>
          </a:prstGeom>
          <a:noFill/>
        </p:spPr>
        <p:txBody>
          <a:bodyPr wrap="square" lIns="91440" tIns="45720" rIns="91440" bIns="45720" anchor="t">
            <a:spAutoFit/>
          </a:bodyPr>
          <a:lstStyle/>
          <a:p>
            <a:pPr>
              <a:lnSpc>
                <a:spcPct val="107000"/>
              </a:lnSpc>
              <a:spcAft>
                <a:spcPts val="800"/>
              </a:spcAft>
            </a:pPr>
            <a:r>
              <a:rPr lang="en-GB" sz="2000" kern="100" dirty="0">
                <a:effectLst/>
                <a:latin typeface="Aptos"/>
                <a:ea typeface="Aptos" panose="020B0004020202020204" pitchFamily="34" charset="0"/>
                <a:cs typeface="Times New Roman"/>
              </a:rPr>
              <a:t>Students with migrant background, </a:t>
            </a:r>
            <a:r>
              <a:rPr lang="en-GB" sz="2000" b="1" kern="100" dirty="0">
                <a:solidFill>
                  <a:schemeClr val="accent3"/>
                </a:solidFill>
                <a:effectLst/>
                <a:latin typeface="Aptos"/>
                <a:ea typeface="Aptos" panose="020B0004020202020204" pitchFamily="34" charset="0"/>
                <a:cs typeface="Times New Roman"/>
              </a:rPr>
              <a:t>who have failed the entry exams of the section they wish to follow for class B’</a:t>
            </a:r>
            <a:r>
              <a:rPr lang="en-GB" sz="2000" kern="100" dirty="0">
                <a:effectLst/>
                <a:latin typeface="Aptos"/>
                <a:ea typeface="Aptos" panose="020B0004020202020204" pitchFamily="34" charset="0"/>
                <a:cs typeface="Times New Roman"/>
              </a:rPr>
              <a:t>, they can either join the 5</a:t>
            </a:r>
            <a:r>
              <a:rPr lang="en-GB" sz="2000" kern="100" baseline="30000" dirty="0">
                <a:effectLst/>
                <a:latin typeface="Aptos"/>
                <a:ea typeface="Aptos" panose="020B0004020202020204" pitchFamily="34" charset="0"/>
                <a:cs typeface="Times New Roman"/>
              </a:rPr>
              <a:t>th </a:t>
            </a:r>
            <a:r>
              <a:rPr lang="en-GB" sz="2000" kern="100" dirty="0">
                <a:effectLst/>
                <a:latin typeface="Aptos"/>
                <a:ea typeface="Aptos" panose="020B0004020202020204" pitchFamily="34" charset="0"/>
                <a:cs typeface="Times New Roman"/>
              </a:rPr>
              <a:t> Section(</a:t>
            </a:r>
            <a:r>
              <a:rPr lang="en-GB" sz="2000" kern="100" dirty="0">
                <a:latin typeface="Aptos"/>
                <a:ea typeface="Aptos" panose="020B0004020202020204" pitchFamily="34" charset="0"/>
                <a:cs typeface="Times New Roman"/>
              </a:rPr>
              <a:t>Trade and Services) </a:t>
            </a:r>
            <a:r>
              <a:rPr lang="en-GB" sz="2000" u="sng" kern="100" dirty="0">
                <a:effectLst/>
                <a:latin typeface="Aptos"/>
                <a:ea typeface="Aptos" panose="020B0004020202020204" pitchFamily="34" charset="0"/>
                <a:cs typeface="Times New Roman"/>
              </a:rPr>
              <a:t>OR </a:t>
            </a:r>
          </a:p>
          <a:p>
            <a:pPr>
              <a:lnSpc>
                <a:spcPct val="107000"/>
              </a:lnSpc>
              <a:spcAft>
                <a:spcPts val="800"/>
              </a:spcAft>
            </a:pPr>
            <a:r>
              <a:rPr lang="en-GB" sz="2000" kern="100" dirty="0">
                <a:latin typeface="Aptos"/>
                <a:ea typeface="Aptos" panose="020B0004020202020204" pitchFamily="34" charset="0"/>
                <a:cs typeface="Times New Roman"/>
              </a:rPr>
              <a:t>The </a:t>
            </a:r>
            <a:r>
              <a:rPr lang="en-GB" sz="2000" kern="100" dirty="0">
                <a:effectLst/>
                <a:latin typeface="Aptos"/>
                <a:ea typeface="Aptos" panose="020B0004020202020204" pitchFamily="34" charset="0"/>
                <a:cs typeface="Times New Roman"/>
              </a:rPr>
              <a:t>6th Section (Art Section) of class B’ (year 2) with no entry exams</a:t>
            </a:r>
          </a:p>
          <a:p>
            <a:pPr>
              <a:lnSpc>
                <a:spcPct val="107000"/>
              </a:lnSpc>
              <a:spcAft>
                <a:spcPts val="800"/>
              </a:spcAft>
            </a:pPr>
            <a:endParaRPr lang="en-GB" sz="2000" kern="100" dirty="0">
              <a:latin typeface="Aptos"/>
              <a:ea typeface="Aptos" panose="020B0004020202020204" pitchFamily="34" charset="0"/>
              <a:cs typeface="Times New Roman"/>
            </a:endParaRPr>
          </a:p>
          <a:p>
            <a:pPr>
              <a:lnSpc>
                <a:spcPct val="107000"/>
              </a:lnSpc>
              <a:spcAft>
                <a:spcPts val="800"/>
              </a:spcAft>
            </a:pPr>
            <a:r>
              <a:rPr lang="en-GB" sz="2000" kern="100" dirty="0">
                <a:effectLst/>
                <a:latin typeface="Aptos"/>
                <a:ea typeface="Aptos" panose="020B0004020202020204" pitchFamily="34" charset="0"/>
                <a:cs typeface="Times New Roman"/>
              </a:rPr>
              <a:t> </a:t>
            </a:r>
            <a:r>
              <a:rPr lang="en-GB" sz="2000" kern="100" dirty="0">
                <a:effectLst/>
                <a:latin typeface="Chivo"/>
                <a:ea typeface="Aptos" panose="020B0004020202020204" pitchFamily="34" charset="0"/>
                <a:cs typeface="Times New Roman"/>
              </a:rPr>
              <a:t>► </a:t>
            </a:r>
            <a:r>
              <a:rPr lang="en-GB" sz="2000" kern="100" dirty="0">
                <a:latin typeface="Aptos"/>
                <a:ea typeface="Aptos" panose="020B0004020202020204" pitchFamily="34" charset="0"/>
                <a:cs typeface="Times New Roman"/>
              </a:rPr>
              <a:t>They </a:t>
            </a:r>
            <a:r>
              <a:rPr lang="en-GB" sz="2000" kern="100" dirty="0">
                <a:effectLst/>
                <a:latin typeface="Aptos"/>
                <a:ea typeface="Aptos" panose="020B0004020202020204" pitchFamily="34" charset="0"/>
                <a:cs typeface="Times New Roman"/>
              </a:rPr>
              <a:t>can also attend class B’ Lyceum not on a regular status of studies. Consequently, they will not be awarded an </a:t>
            </a:r>
            <a:r>
              <a:rPr lang="en-GB" sz="2000" kern="100" dirty="0" err="1">
                <a:latin typeface="Aptos"/>
                <a:ea typeface="Aptos" panose="020B0004020202020204" pitchFamily="34" charset="0"/>
                <a:cs typeface="Times New Roman"/>
              </a:rPr>
              <a:t>Apolytirion</a:t>
            </a:r>
            <a:r>
              <a:rPr lang="en-GB" sz="2000" kern="100" dirty="0">
                <a:effectLst/>
                <a:latin typeface="Aptos"/>
                <a:ea typeface="Aptos" panose="020B0004020202020204" pitchFamily="34" charset="0"/>
                <a:cs typeface="Times New Roman"/>
              </a:rPr>
              <a:t>. </a:t>
            </a:r>
          </a:p>
          <a:p>
            <a:pPr>
              <a:lnSpc>
                <a:spcPct val="107000"/>
              </a:lnSpc>
              <a:spcAft>
                <a:spcPts val="800"/>
              </a:spcAft>
            </a:pPr>
            <a:endParaRPr lang="en-GB" sz="2000" kern="100" dirty="0">
              <a:latin typeface="Aptos"/>
              <a:ea typeface="Aptos" panose="020B0004020202020204" pitchFamily="34" charset="0"/>
              <a:cs typeface="Times New Roman"/>
            </a:endParaRPr>
          </a:p>
          <a:p>
            <a:pPr>
              <a:lnSpc>
                <a:spcPct val="107000"/>
              </a:lnSpc>
              <a:spcAft>
                <a:spcPts val="800"/>
              </a:spcAft>
            </a:pPr>
            <a:r>
              <a:rPr lang="en-GB" sz="2000" kern="100" dirty="0">
                <a:effectLst/>
                <a:latin typeface="Chivo"/>
                <a:ea typeface="Aptos" panose="020B0004020202020204" pitchFamily="34" charset="0"/>
                <a:cs typeface="Times New Roman"/>
              </a:rPr>
              <a:t>► </a:t>
            </a:r>
            <a:r>
              <a:rPr lang="en-GB" sz="2000" kern="100" dirty="0">
                <a:effectLst/>
                <a:latin typeface="Aptos"/>
                <a:ea typeface="Aptos" panose="020B0004020202020204" pitchFamily="34" charset="0"/>
                <a:cs typeface="Times New Roman"/>
              </a:rPr>
              <a:t>A prerequisite again is for the student to meet the age criteria. </a:t>
            </a:r>
          </a:p>
          <a:p>
            <a:pPr>
              <a:lnSpc>
                <a:spcPct val="107000"/>
              </a:lnSpc>
              <a:spcAft>
                <a:spcPts val="800"/>
              </a:spcAft>
            </a:pPr>
            <a:r>
              <a:rPr lang="en-GB" sz="2000" kern="100" dirty="0">
                <a:effectLst/>
                <a:latin typeface="Aptos"/>
                <a:ea typeface="Aptos" panose="020B0004020202020204" pitchFamily="34" charset="0"/>
                <a:cs typeface="Times New Roman"/>
              </a:rPr>
              <a:t>Students in class C/year 3 who succeed in obtaining their </a:t>
            </a:r>
            <a:r>
              <a:rPr lang="en-GB" sz="2000" kern="100" dirty="0" err="1">
                <a:effectLst/>
                <a:latin typeface="Aptos"/>
                <a:ea typeface="Aptos" panose="020B0004020202020204" pitchFamily="34" charset="0"/>
                <a:cs typeface="Times New Roman"/>
              </a:rPr>
              <a:t>Apolytirion</a:t>
            </a:r>
            <a:r>
              <a:rPr lang="en-GB" sz="2000" kern="100" dirty="0">
                <a:effectLst/>
                <a:latin typeface="Aptos"/>
                <a:ea typeface="Aptos" panose="020B0004020202020204" pitchFamily="34" charset="0"/>
                <a:cs typeface="Times New Roman"/>
              </a:rPr>
              <a:t>, can apply for a position at the public Universities of Cyprus with the </a:t>
            </a:r>
            <a:r>
              <a:rPr lang="en-GB" sz="2000" kern="100" dirty="0">
                <a:latin typeface="Aptos"/>
                <a:ea typeface="Aptos" panose="020B0004020202020204" pitchFamily="34" charset="0"/>
                <a:cs typeface="Times New Roman"/>
              </a:rPr>
              <a:t>Pancyprian</a:t>
            </a:r>
            <a:r>
              <a:rPr lang="en-GB" sz="2000" kern="100" dirty="0">
                <a:effectLst/>
                <a:latin typeface="Aptos"/>
                <a:ea typeface="Aptos" panose="020B0004020202020204" pitchFamily="34" charset="0"/>
                <a:cs typeface="Times New Roman"/>
              </a:rPr>
              <a:t> exams in June, after </a:t>
            </a:r>
            <a:r>
              <a:rPr lang="en-GB" sz="2000" kern="100" dirty="0">
                <a:latin typeface="Aptos"/>
                <a:ea typeface="Aptos" panose="020B0004020202020204" pitchFamily="34" charset="0"/>
                <a:cs typeface="Times New Roman"/>
              </a:rPr>
              <a:t>their</a:t>
            </a:r>
            <a:r>
              <a:rPr lang="en-GB" sz="2000" kern="100" dirty="0">
                <a:effectLst/>
                <a:latin typeface="Aptos"/>
                <a:ea typeface="Aptos" panose="020B0004020202020204" pitchFamily="34" charset="0"/>
                <a:cs typeface="Times New Roman"/>
              </a:rPr>
              <a:t> </a:t>
            </a:r>
            <a:r>
              <a:rPr lang="en-GB" sz="2000" kern="100" dirty="0" err="1">
                <a:latin typeface="Aptos"/>
                <a:ea typeface="Aptos" panose="020B0004020202020204" pitchFamily="34" charset="0"/>
                <a:cs typeface="Times New Roman"/>
              </a:rPr>
              <a:t>Apolytirion</a:t>
            </a:r>
            <a:r>
              <a:rPr lang="en-GB" sz="2000" kern="100" dirty="0">
                <a:effectLst/>
                <a:latin typeface="Aptos"/>
                <a:ea typeface="Aptos" panose="020B0004020202020204" pitchFamily="34" charset="0"/>
                <a:cs typeface="Times New Roman"/>
              </a:rPr>
              <a:t> exams, in order to gain a BSc or BA degree. </a:t>
            </a:r>
          </a:p>
        </p:txBody>
      </p:sp>
      <p:pic>
        <p:nvPicPr>
          <p:cNvPr id="8" name="Picture Placeholder 14" descr="A globe and pencils in a holder&#10;&#10;Description automatically generated">
            <a:extLst>
              <a:ext uri="{FF2B5EF4-FFF2-40B4-BE49-F238E27FC236}">
                <a16:creationId xmlns:a16="http://schemas.microsoft.com/office/drawing/2014/main" id="{9547B7AC-9538-A00B-1065-971757F15AD8}"/>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8540" b="18280"/>
          <a:stretch/>
        </p:blipFill>
        <p:spPr>
          <a:xfrm>
            <a:off x="8307045" y="605204"/>
            <a:ext cx="3485183" cy="5652486"/>
          </a:xfrm>
        </p:spPr>
      </p:pic>
    </p:spTree>
    <p:extLst>
      <p:ext uri="{BB962C8B-B14F-4D97-AF65-F5344CB8AC3E}">
        <p14:creationId xmlns:p14="http://schemas.microsoft.com/office/powerpoint/2010/main" val="2087904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364EF07-4480-597F-520A-D1BCEA6B6E84}"/>
              </a:ext>
            </a:extLst>
          </p:cNvPr>
          <p:cNvSpPr>
            <a:spLocks noGrp="1"/>
          </p:cNvSpPr>
          <p:nvPr>
            <p:ph type="subTitle" idx="1"/>
          </p:nvPr>
        </p:nvSpPr>
        <p:spPr>
          <a:xfrm>
            <a:off x="1490555" y="2723953"/>
            <a:ext cx="8936846" cy="2235974"/>
          </a:xfrm>
        </p:spPr>
        <p:txBody>
          <a:bodyPr>
            <a:normAutofit/>
          </a:bodyPr>
          <a:lstStyle/>
          <a:p>
            <a:r>
              <a:rPr lang="en-GB" sz="1800" b="1" kern="100" dirty="0">
                <a:effectLst/>
                <a:latin typeface="Aptos" panose="020B0004020202020204" pitchFamily="34" charset="0"/>
                <a:ea typeface="Aptos" panose="020B0004020202020204" pitchFamily="34" charset="0"/>
                <a:cs typeface="Times New Roman" panose="02020603050405020304" pitchFamily="18" charset="0"/>
              </a:rPr>
              <a:t>***A STUDENT WHO WANTS TO OBTAIN THE APOLYTIRION, HE/SHE NEEDS TO STUDY ON A REGURAL STATUS OF STUDIES DURING CLASS B’ AND C’ OF LYCEUM OR TECHNICAL SCHOOL.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Date Placeholder 3">
            <a:extLst>
              <a:ext uri="{FF2B5EF4-FFF2-40B4-BE49-F238E27FC236}">
                <a16:creationId xmlns:a16="http://schemas.microsoft.com/office/drawing/2014/main" id="{EEC74582-3633-97D7-AD50-9507564826CB}"/>
              </a:ext>
            </a:extLst>
          </p:cNvPr>
          <p:cNvSpPr>
            <a:spLocks noGrp="1"/>
          </p:cNvSpPr>
          <p:nvPr>
            <p:ph type="dt" sz="half" idx="10"/>
          </p:nvPr>
        </p:nvSpPr>
        <p:spPr>
          <a:xfrm>
            <a:off x="5255491" y="1498274"/>
            <a:ext cx="1681018" cy="485546"/>
          </a:xfrm>
        </p:spPr>
        <p:txBody>
          <a:bodyPr/>
          <a:lstStyle/>
          <a:p>
            <a:pPr rtl="0"/>
            <a:r>
              <a:rPr lang="en-US" sz="1200" b="1" dirty="0">
                <a:solidFill>
                  <a:schemeClr val="tx1"/>
                </a:solidFill>
              </a:rPr>
              <a:t>StudentsWith</a:t>
            </a:r>
          </a:p>
          <a:p>
            <a:pPr rtl="0"/>
            <a:r>
              <a:rPr lang="en-US" sz="1200" b="1" dirty="0" err="1">
                <a:solidFill>
                  <a:schemeClr val="tx1"/>
                </a:solidFill>
              </a:rPr>
              <a:t>MigratoryBiography</a:t>
            </a:r>
            <a:endParaRPr lang="en-US" sz="1200" b="1" dirty="0">
              <a:solidFill>
                <a:schemeClr val="tx1"/>
              </a:solidFill>
            </a:endParaRPr>
          </a:p>
          <a:p>
            <a:pPr rtl="0"/>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3910" y="3781168"/>
            <a:ext cx="1468889" cy="1178759"/>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6690" y="1802850"/>
            <a:ext cx="993648" cy="73152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2440" y="3835874"/>
            <a:ext cx="3356575" cy="1313636"/>
          </a:xfrm>
          <a:prstGeom prst="rect">
            <a:avLst/>
          </a:prstGeom>
        </p:spPr>
      </p:pic>
    </p:spTree>
    <p:extLst>
      <p:ext uri="{BB962C8B-B14F-4D97-AF65-F5344CB8AC3E}">
        <p14:creationId xmlns:p14="http://schemas.microsoft.com/office/powerpoint/2010/main" val="40008113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9139_TF78438558" id="{0BED6512-3D0D-4F75-AB59-5444160ED234}" vid="{29214CBE-E8BC-4FF0-A7D0-03F1D55577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{3A7B6C4B-D61C-40EE-9219-00C0C1A28D83}tf78438558_win32</Template>
  <TotalTime>1306</TotalTime>
  <Words>669</Words>
  <Application>Microsoft Office PowerPoint</Application>
  <PresentationFormat>Widescreen</PresentationFormat>
  <Paragraphs>63</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Arial</vt:lpstr>
      <vt:lpstr>Calibri</vt:lpstr>
      <vt:lpstr>Century Gothic</vt:lpstr>
      <vt:lpstr>Chivo</vt:lpstr>
      <vt:lpstr>Garamond</vt:lpstr>
      <vt:lpstr>SavonVTI</vt:lpstr>
      <vt:lpstr>Information  for students with migratory biography  - LYCEUMS</vt:lpstr>
      <vt:lpstr>PowerPoint Presentation</vt:lpstr>
      <vt:lpstr>  Students with migratory biography follow this programme in order to:  ►learn Greek and ►get a grip/gain an understanding  of how the public educational system in Cyprus works and  adjust more smoothly into the school environment                 At the end of the first academic year, students take an exam in Greek.                                   If they succeed in this exam, then they can either: ‘            ˃˃ take the necessary exams in order to join the section they like in class B’ Lyceum                                                                                 or           ˃˃enter one of the sections for which no entry exams are needed.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for students with migratory biographies</dc:title>
  <dc:creator>Andri Mannouri</dc:creator>
  <cp:lastModifiedBy>plaisiogov352@outlook.com</cp:lastModifiedBy>
  <cp:revision>73</cp:revision>
  <dcterms:created xsi:type="dcterms:W3CDTF">2025-01-20T07:28:29Z</dcterms:created>
  <dcterms:modified xsi:type="dcterms:W3CDTF">2026-02-26T06:38:15Z</dcterms:modified>
</cp:coreProperties>
</file>